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87" r:id="rId2"/>
    <p:sldId id="258" r:id="rId3"/>
    <p:sldId id="309" r:id="rId4"/>
    <p:sldId id="310" r:id="rId5"/>
    <p:sldId id="311" r:id="rId6"/>
    <p:sldId id="312" r:id="rId7"/>
    <p:sldId id="317" r:id="rId8"/>
    <p:sldId id="268" r:id="rId9"/>
    <p:sldId id="271" r:id="rId10"/>
    <p:sldId id="313" r:id="rId11"/>
    <p:sldId id="314" r:id="rId12"/>
    <p:sldId id="315" r:id="rId13"/>
    <p:sldId id="297" r:id="rId14"/>
    <p:sldId id="294" r:id="rId15"/>
    <p:sldId id="31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 autoAdjust="0"/>
    <p:restoredTop sz="94625" autoAdjust="0"/>
  </p:normalViewPr>
  <p:slideViewPr>
    <p:cSldViewPr>
      <p:cViewPr>
        <p:scale>
          <a:sx n="72" d="100"/>
          <a:sy n="72" d="100"/>
        </p:scale>
        <p:origin x="-34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71A7A4-78AC-4BE2-82FC-7A0965EC8805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CE8F47-0DDE-4045-89C6-F76E9F092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433A-3FCF-487A-A5C7-B51E9B6286A5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F77E-511A-4A45-A2F7-8FEF7BBEE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8332-E442-4674-9C34-AA9AA762243B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4665-C48E-445C-B9FF-D85C31603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65E9-4A5D-4EBC-9B26-58E4A9101AB1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77A7-0ADF-44A4-9F7A-35F92C7E2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7DDE-8A45-438C-911C-311C9681E046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A892-00A0-451C-9C35-67BA688E6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D179-4726-4CB3-A47E-C7D51F4627AB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6CCA-9200-4762-B7AC-DA911671F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6DDB-D4A1-4662-B783-377768AC108C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68FF0-A456-4D2E-B5CE-D412EB649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B79F-7E8D-4E41-9DD0-9E382CE06B94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3193-5E48-41D2-90AF-475CED46E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FDF3-8B1C-4797-9973-BE4AD422AF78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127A-1461-4713-8EC4-E0506A7CB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F4B6-A347-4D1D-B1E0-564E4A420A38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51AA-1A91-4E45-A33E-9F45DC330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118D3-5179-4D7C-A111-9564EC5502D1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0B05-1EE5-483E-BE5B-1D89A151E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B4BD-9119-4934-8E3D-EC16ECC6BE69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5CE95-F63E-470F-B74A-165ECAC79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D53D2E-C5AC-4582-A219-622D9F06CEAE}" type="datetimeFigureOut">
              <a:rPr lang="ru-RU"/>
              <a:pPr>
                <a:defRPr/>
              </a:pPr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3E8E40-CEAC-4DFA-AD32-0D3D1CBAF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Перечень документов, необходимых для участия в конкурсе портфолио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Прямоугольник 5"/>
          <p:cNvSpPr>
            <a:spLocks noChangeArrowheads="1"/>
          </p:cNvSpPr>
          <p:nvPr/>
        </p:nvSpPr>
        <p:spPr bwMode="auto">
          <a:xfrm>
            <a:off x="136525" y="1190625"/>
            <a:ext cx="900747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/>
              <a:t>Копия документа, удостоверяющего личность и гражданство поступающего 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1600"/>
              <a:t>Заявление о приеме на образовательную программу соответствующего уровня по форме, установленной Приемной комиссией </a:t>
            </a:r>
          </a:p>
          <a:p>
            <a:pPr marL="342900" indent="-342900">
              <a:spcBef>
                <a:spcPts val="600"/>
              </a:spcBef>
              <a:buFontTx/>
              <a:buAutoNum type="arabicPeriod" startAt="3"/>
            </a:pPr>
            <a:r>
              <a:rPr lang="ru-RU" sz="1600"/>
              <a:t>Две фотографии 3х4 см (фотографии должны быть сделаны в текущем календарном  году)</a:t>
            </a:r>
            <a:endParaRPr lang="en-US" sz="1600"/>
          </a:p>
          <a:p>
            <a:pPr marL="342900" indent="-342900">
              <a:spcBef>
                <a:spcPts val="600"/>
              </a:spcBef>
              <a:buFontTx/>
              <a:buAutoNum type="arabicPeriod" startAt="3"/>
            </a:pPr>
            <a:r>
              <a:rPr lang="ru-RU" sz="1600"/>
              <a:t>Оригинал или копию документа о высшем образовании </a:t>
            </a:r>
            <a:r>
              <a:rPr lang="en-US" sz="1600" baseline="40000"/>
              <a:t>1</a:t>
            </a:r>
            <a:endParaRPr lang="ru-RU" sz="1600"/>
          </a:p>
          <a:p>
            <a:pPr marL="342900" indent="-342900">
              <a:spcBef>
                <a:spcPts val="600"/>
              </a:spcBef>
            </a:pPr>
            <a:r>
              <a:rPr lang="ru-RU" sz="1600"/>
              <a:t>5.   Мотивационное письмо  с изложением аргументированных оснований   заинтересованности и способности обучаться по избранной магистерской программе</a:t>
            </a:r>
            <a:r>
              <a:rPr lang="en-US" sz="1600" baseline="40000"/>
              <a:t>2</a:t>
            </a:r>
            <a:endParaRPr lang="ru-RU" sz="1600"/>
          </a:p>
          <a:p>
            <a:pPr marL="342900" indent="-342900">
              <a:spcBef>
                <a:spcPts val="600"/>
              </a:spcBef>
            </a:pPr>
            <a:r>
              <a:rPr lang="ru-RU" sz="1600"/>
              <a:t>6.   Эссе на одну из заданных для данного направления подготовки тем</a:t>
            </a:r>
            <a:r>
              <a:rPr lang="en-US" sz="1600" baseline="40000"/>
              <a:t> 2</a:t>
            </a:r>
            <a:r>
              <a:rPr lang="ru-RU" sz="1600"/>
              <a:t> 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468313" y="4149725"/>
            <a:ext cx="82804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aseline="40000"/>
              <a:t>1  </a:t>
            </a:r>
            <a:r>
              <a:rPr lang="ru-RU" sz="1600"/>
              <a:t>При отсутствии диплома о высшем профессиональном образовании на период проведения конкурса документов выпускники высших учебных заведений предоставляют </a:t>
            </a:r>
            <a:r>
              <a:rPr lang="ru-RU" sz="1600" b="1"/>
              <a:t>справку из вуза о сроке окончания программы и выдачи диплома, а также академическую справку или копию зачетной книжки </a:t>
            </a:r>
            <a:r>
              <a:rPr lang="en-US" sz="1600" b="1"/>
              <a:t> </a:t>
            </a:r>
            <a:r>
              <a:rPr lang="ru-RU" sz="1600"/>
              <a:t>с указанием изученных дисциплин и результатов экзаменов. </a:t>
            </a:r>
            <a:endParaRPr lang="ru-RU" sz="1600" i="1"/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539750" y="5661025"/>
            <a:ext cx="8208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40000"/>
              <a:t>2 </a:t>
            </a:r>
            <a:r>
              <a:rPr lang="ru-RU" sz="1600" i="1"/>
              <a:t>Мотивационное письмо и эссе предоставляются ТОЛЬКО в электронно-цифровой форме после регистрации в Личном кабинете на сайте </a:t>
            </a:r>
            <a:r>
              <a:rPr lang="en-US" sz="1600" i="1" u="sng"/>
              <a:t>www</a:t>
            </a:r>
            <a:r>
              <a:rPr lang="ru-RU" sz="1600" i="1" u="sng"/>
              <a:t>.</a:t>
            </a:r>
            <a:r>
              <a:rPr lang="en-US" sz="1600" i="1" u="sng"/>
              <a:t>abiturient</a:t>
            </a:r>
            <a:r>
              <a:rPr lang="ru-RU" sz="1600" i="1" u="sng"/>
              <a:t>.</a:t>
            </a:r>
            <a:r>
              <a:rPr lang="en-US" sz="1600" i="1" u="sng"/>
              <a:t>spbu</a:t>
            </a:r>
            <a:r>
              <a:rPr lang="ru-RU" sz="1600" i="1" u="sng"/>
              <a:t>.</a:t>
            </a:r>
            <a:r>
              <a:rPr lang="en-US" sz="1600" i="1" u="sng"/>
              <a:t>ru</a:t>
            </a:r>
            <a:endParaRPr lang="ru-RU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Дополнительные документы портфолио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136525" y="1146175"/>
            <a:ext cx="8821738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ru-RU" sz="1600"/>
              <a:t>Копии публикаций в научных изданиях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ru-RU" sz="1600"/>
              <a:t>Документы, подтверждающие участие поступающего в конференциях, семинарах, круглых столах и т.п.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ru-RU" sz="1600"/>
              <a:t>Дипломы победителя, призера, лауреата или участника всероссийских и региональных конкурсов научных студенческих работ и студенческих олимпиад различных уровней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ru-RU" sz="1600"/>
              <a:t> Документы и материалы, подтверждающие участие поступающего в исследовательских проектах, поддержанных грантами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ru-RU" sz="1600"/>
              <a:t>Документы и материалы, подтверждающие работу  поступающего в  научных лабораториях, участие в проектных группах и т.п.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ru-RU" sz="1600"/>
              <a:t>Выписка из трудовой книжки, подтверждающие стаж и опыт  работы поступающего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ru-RU" sz="1600"/>
              <a:t>Справки из учебного отдела вуза, подтверждающие получение  кандидатом именных стипендий, а также документы,  подтверждающие иные награды и поощрения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ru-RU" sz="1600"/>
              <a:t>Сертификаты, подтверждающие уровень владения поступающим иностранными  языками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ru-RU" sz="1600"/>
              <a:t>Сертификаты участия в зимних/летних зарубежных школах либо международных  школах в России на иностранных языках 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ru-RU" sz="1600"/>
              <a:t> Дипломы и сертификаты, подтверждающие повышение профессиональной квалификации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Оценивание документов портфолио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389063"/>
          <a:ext cx="8208963" cy="371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684"/>
                <a:gridCol w="1874228"/>
              </a:tblGrid>
              <a:tr h="744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и факторы, подлежащие оценке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сумма баллов</a:t>
                      </a:r>
                      <a:endParaRPr lang="ru-RU" dirty="0"/>
                    </a:p>
                  </a:txBody>
                  <a:tcPr/>
                </a:tc>
              </a:tr>
              <a:tr h="388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Мотивационное письмо</a:t>
                      </a:r>
                      <a:r>
                        <a:rPr lang="ru-RU" sz="1800" b="1" kern="1200" baseline="4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</a:tr>
              <a:tr h="388766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Эссе</a:t>
                      </a:r>
                      <a:r>
                        <a:rPr lang="ru-RU" sz="1800" b="1" kern="1200" baseline="4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</a:t>
                      </a:r>
                      <a:endParaRPr lang="ru-RU" b="1" dirty="0"/>
                    </a:p>
                  </a:txBody>
                  <a:tcPr/>
                </a:tc>
              </a:tr>
              <a:tr h="388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о предыдущем образовании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/>
                </a:tc>
              </a:tr>
              <a:tr h="388766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Научно-исследовательская работа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/>
                </a:tc>
              </a:tr>
              <a:tr h="388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Опыт работы в сфере практической деятельности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388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документы, подтверждающие квалификацию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/>
                </a:tc>
              </a:tr>
              <a:tr h="38876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                                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31" name="Прямоугольник 4"/>
          <p:cNvSpPr>
            <a:spLocks noChangeArrowheads="1"/>
          </p:cNvSpPr>
          <p:nvPr/>
        </p:nvSpPr>
        <p:spPr bwMode="auto">
          <a:xfrm>
            <a:off x="611188" y="6021388"/>
            <a:ext cx="8208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baseline="40000">
                <a:solidFill>
                  <a:srgbClr val="000000"/>
                </a:solidFill>
              </a:rPr>
              <a:t>2</a:t>
            </a:r>
            <a:r>
              <a:rPr lang="ru-RU"/>
              <a:t> Итоговая оценка за эссе должна быть не менее </a:t>
            </a:r>
            <a:r>
              <a:rPr lang="ru-RU" b="1"/>
              <a:t>20 баллов,  </a:t>
            </a:r>
            <a:r>
              <a:rPr lang="ru-RU"/>
              <a:t>в противном случае итоговая оценка за  портфолио составляет 0 баллов</a:t>
            </a:r>
            <a:r>
              <a:rPr lang="ru-RU" b="1"/>
              <a:t> </a:t>
            </a:r>
            <a:endParaRPr lang="ru-RU"/>
          </a:p>
        </p:txBody>
      </p:sp>
      <p:sp>
        <p:nvSpPr>
          <p:cNvPr id="25632" name="Прямоугольник 6"/>
          <p:cNvSpPr>
            <a:spLocks noChangeArrowheads="1"/>
          </p:cNvSpPr>
          <p:nvPr/>
        </p:nvSpPr>
        <p:spPr bwMode="auto">
          <a:xfrm>
            <a:off x="611188" y="5300663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baseline="40000">
                <a:solidFill>
                  <a:srgbClr val="000000"/>
                </a:solidFill>
              </a:rPr>
              <a:t>1 </a:t>
            </a:r>
            <a:r>
              <a:rPr lang="ru-RU"/>
              <a:t>При отсутствии мотивационного письма итоговая оценка за  портфолио составляет 0 баллов 	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одзаголовок 2"/>
          <p:cNvSpPr txBox="1">
            <a:spLocks/>
          </p:cNvSpPr>
          <p:nvPr/>
        </p:nvSpPr>
        <p:spPr bwMode="auto">
          <a:xfrm>
            <a:off x="357188" y="1357313"/>
            <a:ext cx="74072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41300">
              <a:spcBef>
                <a:spcPct val="20000"/>
              </a:spcBef>
              <a:buFont typeface="Arial" charset="0"/>
              <a:buChar char="•"/>
            </a:pPr>
            <a:endParaRPr lang="ru-RU" sz="2000"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625" y="0"/>
            <a:ext cx="74072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Зачисление</a:t>
            </a:r>
          </a:p>
        </p:txBody>
      </p:sp>
      <p:sp>
        <p:nvSpPr>
          <p:cNvPr id="26628" name="Подзаголовок 2"/>
          <p:cNvSpPr txBox="1">
            <a:spLocks/>
          </p:cNvSpPr>
          <p:nvPr/>
        </p:nvSpPr>
        <p:spPr bwMode="auto">
          <a:xfrm>
            <a:off x="509588" y="1143000"/>
            <a:ext cx="831056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1600" b="1"/>
              <a:t> 29 июля   –  </a:t>
            </a:r>
            <a:r>
              <a:rPr lang="ru-RU" sz="1600"/>
              <a:t>объявление на  сайте СПбГУ  пофамильного  ранжированного  в порядке убывания суммы набранных баллов  перечня лиц, успешно прошедших вступительные   испытания</a:t>
            </a:r>
          </a:p>
          <a:p>
            <a:endParaRPr lang="ru-RU" sz="1600"/>
          </a:p>
          <a:p>
            <a:pPr>
              <a:buFont typeface="Arial" charset="0"/>
              <a:buChar char="•"/>
            </a:pPr>
            <a:r>
              <a:rPr lang="ru-RU" sz="1600" b="1"/>
              <a:t> </a:t>
            </a:r>
            <a:r>
              <a:rPr lang="en-US" sz="1600" b="1"/>
              <a:t>8</a:t>
            </a:r>
            <a:r>
              <a:rPr lang="ru-RU" sz="1600" b="1"/>
              <a:t> августа  (17:00)  – </a:t>
            </a:r>
            <a:r>
              <a:rPr lang="ru-RU" sz="1600"/>
              <a:t>завершение предоставления оригиналов документов установленного образца об образовании </a:t>
            </a:r>
          </a:p>
          <a:p>
            <a:endParaRPr lang="ru-RU" sz="1600"/>
          </a:p>
          <a:p>
            <a:pPr>
              <a:buFont typeface="Arial" charset="0"/>
              <a:buChar char="•"/>
            </a:pPr>
            <a:r>
              <a:rPr lang="ru-RU" sz="1600" b="1"/>
              <a:t> </a:t>
            </a:r>
            <a:r>
              <a:rPr lang="en-US" sz="1600" b="1"/>
              <a:t>11 </a:t>
            </a:r>
            <a:r>
              <a:rPr lang="ru-RU" sz="1600" b="1"/>
              <a:t>августа  – </a:t>
            </a:r>
            <a:r>
              <a:rPr lang="ru-RU" sz="1600"/>
              <a:t>издание и размещение на официальном сайте СПбГУ и на информационном стенде Приемной комиссии приказов о зачислении</a:t>
            </a:r>
            <a:endParaRPr lang="ru-RU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одзаголовок 2"/>
          <p:cNvSpPr txBox="1">
            <a:spLocks/>
          </p:cNvSpPr>
          <p:nvPr/>
        </p:nvSpPr>
        <p:spPr bwMode="auto">
          <a:xfrm>
            <a:off x="357188" y="1357313"/>
            <a:ext cx="74072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41300">
              <a:spcBef>
                <a:spcPct val="20000"/>
              </a:spcBef>
              <a:buFont typeface="Arial" charset="0"/>
              <a:buChar char="•"/>
            </a:pPr>
            <a:endParaRPr lang="ru-RU" sz="2000"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288" y="0"/>
            <a:ext cx="8501062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Особенности приема на обучение на платной основе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9588" y="1509713"/>
            <a:ext cx="7705725" cy="2566987"/>
          </a:xfrm>
          <a:prstGeom prst="rect">
            <a:avLst/>
          </a:prstGeom>
        </p:spPr>
        <p:txBody>
          <a:bodyPr/>
          <a:lstStyle/>
          <a:p>
            <a:pPr marL="268288" indent="-241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заявления о приеме на обучение на платной основе подаются в те же сроки, что заявления о приеме на места для обучения за счет средств федерального бюджета</a:t>
            </a:r>
          </a:p>
          <a:p>
            <a:pPr marL="268288" indent="-241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условием зачисления на места для обучения на платной основе является заключение договора на обучение</a:t>
            </a:r>
          </a:p>
          <a:p>
            <a:pPr marL="268288" indent="-241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договор на обучение должен быть оплачен не позднее 10 дней с момента его заключения</a:t>
            </a:r>
          </a:p>
          <a:p>
            <a:pPr marL="268288" indent="-241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возможно использование кредитных программ для оплаты стоимости обучения, в т.ч. с государственным субсидированием («Сбербанк»)</a:t>
            </a:r>
            <a:r>
              <a:rPr lang="en-US" sz="160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720725" indent="-3603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одзаголовок 2"/>
          <p:cNvSpPr txBox="1">
            <a:spLocks/>
          </p:cNvSpPr>
          <p:nvPr/>
        </p:nvSpPr>
        <p:spPr bwMode="auto">
          <a:xfrm>
            <a:off x="357188" y="1357313"/>
            <a:ext cx="74072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41300">
              <a:spcBef>
                <a:spcPct val="20000"/>
              </a:spcBef>
              <a:buFont typeface="Arial" charset="0"/>
              <a:buChar char="•"/>
            </a:pPr>
            <a:endParaRPr lang="ru-RU" sz="2000"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625" y="0"/>
            <a:ext cx="74072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Контакты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827088" y="1258888"/>
            <a:ext cx="4824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Координаторы направлений магистратуры:</a:t>
            </a: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179388" y="1849438"/>
            <a:ext cx="8785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52413" algn="l"/>
              </a:tabLst>
            </a:pPr>
            <a:r>
              <a:rPr lang="ru-RU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01.04.03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–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 МиММ       Павилайнен Галина Вольдемаровна  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  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т. 428-41-65</a:t>
            </a:r>
            <a:endParaRPr lang="ru-RU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252413" algn="l"/>
              </a:tabLst>
            </a:pPr>
            <a:r>
              <a:rPr lang="ru-RU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02.0</a:t>
            </a:r>
            <a:r>
              <a:rPr lang="en-US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4</a:t>
            </a:r>
            <a:r>
              <a:rPr lang="ru-RU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.02</a:t>
            </a:r>
            <a:r>
              <a:rPr lang="ru-RU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 -  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ФИиИТ     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Герасимов Михаил Александрович  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  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т.  428-41-60  </a:t>
            </a:r>
            <a:endParaRPr lang="ru-RU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252413" algn="l"/>
              </a:tabLst>
            </a:pPr>
            <a:r>
              <a:rPr lang="ru-RU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02.0</a:t>
            </a:r>
            <a:r>
              <a:rPr lang="en-US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4</a:t>
            </a:r>
            <a:r>
              <a:rPr lang="ru-RU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.03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 -</a:t>
            </a:r>
            <a:r>
              <a:rPr lang="ru-RU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  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МОиАИС  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Михайлова Елена Георгиевна          </a:t>
            </a:r>
            <a:r>
              <a:rPr 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     </a:t>
            </a:r>
            <a:r>
              <a:rPr lang="ru-RU">
                <a:solidFill>
                  <a:srgbClr val="000000"/>
                </a:solidFill>
                <a:ea typeface="Calibri" pitchFamily="34" charset="0"/>
                <a:cs typeface="Arial" charset="0"/>
              </a:rPr>
              <a:t>т.  428-42-06  </a:t>
            </a:r>
            <a:endParaRPr lang="ru-RU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252413" algn="l"/>
              </a:tabLst>
            </a:pPr>
            <a:r>
              <a:rPr lang="ru-RU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09.04.04 </a:t>
            </a:r>
            <a:r>
              <a:rPr lang="ru-RU">
                <a:ea typeface="Calibri" pitchFamily="34" charset="0"/>
                <a:cs typeface="Arial" charset="0"/>
              </a:rPr>
              <a:t>-  ПИ             Луцив Дмитрий Вадимович               </a:t>
            </a:r>
            <a:r>
              <a:rPr lang="en-US">
                <a:ea typeface="Calibri" pitchFamily="34" charset="0"/>
                <a:cs typeface="Arial" charset="0"/>
              </a:rPr>
              <a:t>    </a:t>
            </a:r>
            <a:r>
              <a:rPr lang="ru-RU">
                <a:ea typeface="Calibri" pitchFamily="34" charset="0"/>
                <a:cs typeface="Arial" charset="0"/>
              </a:rPr>
              <a:t>т.  8-911-9101002</a:t>
            </a:r>
          </a:p>
        </p:txBody>
      </p:sp>
      <p:grpSp>
        <p:nvGrpSpPr>
          <p:cNvPr id="28678" name="Группа 10"/>
          <p:cNvGrpSpPr>
            <a:grpSpLocks/>
          </p:cNvGrpSpPr>
          <p:nvPr/>
        </p:nvGrpSpPr>
        <p:grpSpPr bwMode="auto">
          <a:xfrm>
            <a:off x="395288" y="3284538"/>
            <a:ext cx="7359650" cy="646112"/>
            <a:chOff x="827584" y="3142709"/>
            <a:chExt cx="6470506" cy="646331"/>
          </a:xfrm>
        </p:grpSpPr>
        <p:sp>
          <p:nvSpPr>
            <p:cNvPr id="28679" name="Rectangle 1"/>
            <p:cNvSpPr>
              <a:spLocks noChangeArrowheads="1"/>
            </p:cNvSpPr>
            <p:nvPr/>
          </p:nvSpPr>
          <p:spPr bwMode="auto">
            <a:xfrm>
              <a:off x="3193633" y="3406456"/>
              <a:ext cx="41044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tabLst>
                  <a:tab pos="252413" algn="l"/>
                </a:tabLst>
              </a:pPr>
              <a:r>
                <a:rPr lang="en-US">
                  <a:solidFill>
                    <a:srgbClr val="000000"/>
                  </a:solidFill>
                  <a:ea typeface="Calibri" pitchFamily="34" charset="0"/>
                  <a:cs typeface="Arial" charset="0"/>
                </a:rPr>
                <a:t>e-mail: ms.math@priem.spbu.ru</a:t>
              </a:r>
              <a:endParaRPr lang="en-US">
                <a:ea typeface="Calibri" pitchFamily="34" charset="0"/>
                <a:cs typeface="Arial" charset="0"/>
              </a:endParaRPr>
            </a:p>
          </p:txBody>
        </p:sp>
        <p:sp>
          <p:nvSpPr>
            <p:cNvPr id="28680" name="TextBox 9"/>
            <p:cNvSpPr txBox="1">
              <a:spLocks noChangeArrowheads="1"/>
            </p:cNvSpPr>
            <p:nvPr/>
          </p:nvSpPr>
          <p:spPr bwMode="auto">
            <a:xfrm>
              <a:off x="827584" y="3142709"/>
              <a:ext cx="59766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Ответственный секретарь комиссии по приему документов:</a:t>
              </a:r>
            </a:p>
            <a:p>
              <a:r>
                <a:rPr lang="ru-RU"/>
                <a:t>Быков Владимир Григорьевич</a:t>
              </a:r>
              <a:r>
                <a:rPr lang="en-US"/>
                <a:t>     </a:t>
              </a:r>
              <a:r>
                <a:rPr lang="ru-RU"/>
                <a:t> </a:t>
              </a:r>
              <a:r>
                <a:rPr lang="en-US"/>
                <a:t>   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одзаголовок 2"/>
          <p:cNvSpPr txBox="1">
            <a:spLocks/>
          </p:cNvSpPr>
          <p:nvPr/>
        </p:nvSpPr>
        <p:spPr bwMode="auto">
          <a:xfrm>
            <a:off x="357188" y="1322388"/>
            <a:ext cx="74072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41300">
              <a:spcBef>
                <a:spcPct val="20000"/>
              </a:spcBef>
              <a:buFont typeface="Arial" charset="0"/>
              <a:buChar char="•"/>
            </a:pPr>
            <a:endParaRPr lang="ru-RU" sz="2000">
              <a:cs typeface="Arial" charset="0"/>
            </a:endParaRPr>
          </a:p>
        </p:txBody>
      </p:sp>
      <p:sp>
        <p:nvSpPr>
          <p:cNvPr id="15363" name="Подзаголовок 2"/>
          <p:cNvSpPr txBox="1">
            <a:spLocks/>
          </p:cNvSpPr>
          <p:nvPr/>
        </p:nvSpPr>
        <p:spPr bwMode="auto">
          <a:xfrm>
            <a:off x="438150" y="1125538"/>
            <a:ext cx="84550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41300" eaLnBrk="0" hangingPunct="0"/>
            <a:r>
              <a:rPr lang="ru-RU" b="1"/>
              <a:t>01.00.00</a:t>
            </a:r>
            <a:r>
              <a:rPr lang="ru-RU"/>
              <a:t>  МАТЕМАТИКА И МЕХАНИКА</a:t>
            </a:r>
          </a:p>
          <a:p>
            <a:pPr marL="268288" indent="-241300" eaLnBrk="0" hangingPunct="0"/>
            <a:r>
              <a:rPr lang="ru-RU"/>
              <a:t>                 </a:t>
            </a:r>
            <a:r>
              <a:rPr lang="ru-RU">
                <a:solidFill>
                  <a:srgbClr val="5A2C64"/>
                </a:solidFill>
              </a:rPr>
              <a:t>01</a:t>
            </a:r>
            <a:r>
              <a:rPr lang="en-US">
                <a:solidFill>
                  <a:srgbClr val="5A2C64"/>
                </a:solidFill>
              </a:rPr>
              <a:t>.</a:t>
            </a:r>
            <a:r>
              <a:rPr lang="ru-RU">
                <a:solidFill>
                  <a:srgbClr val="5A2C64"/>
                </a:solidFill>
              </a:rPr>
              <a:t>0</a:t>
            </a:r>
            <a:r>
              <a:rPr lang="en-US">
                <a:solidFill>
                  <a:srgbClr val="5A2C64"/>
                </a:solidFill>
              </a:rPr>
              <a:t>4.</a:t>
            </a:r>
            <a:r>
              <a:rPr lang="ru-RU">
                <a:solidFill>
                  <a:srgbClr val="5A2C64"/>
                </a:solidFill>
              </a:rPr>
              <a:t>0</a:t>
            </a:r>
            <a:r>
              <a:rPr lang="en-US">
                <a:solidFill>
                  <a:srgbClr val="5A2C64"/>
                </a:solidFill>
              </a:rPr>
              <a:t>3  </a:t>
            </a:r>
            <a:r>
              <a:rPr lang="ru-RU" i="1">
                <a:solidFill>
                  <a:srgbClr val="5A2C64"/>
                </a:solidFill>
              </a:rPr>
              <a:t>Механика и математическое моделирование</a:t>
            </a:r>
          </a:p>
          <a:p>
            <a:pPr marL="268288" indent="-241300" eaLnBrk="0" hangingPunct="0">
              <a:lnSpc>
                <a:spcPct val="150000"/>
              </a:lnSpc>
              <a:spcBef>
                <a:spcPts val="600"/>
              </a:spcBef>
            </a:pPr>
            <a:r>
              <a:rPr lang="ru-RU" b="1"/>
              <a:t>02.00.00</a:t>
            </a:r>
            <a:r>
              <a:rPr lang="ru-RU"/>
              <a:t>  КОМПЬЮТЕРНЫЕ И ИНФОРМАЦИОННЫЕ НАУКИ</a:t>
            </a:r>
          </a:p>
          <a:p>
            <a:pPr marL="268288" indent="-241300"/>
            <a:r>
              <a:rPr lang="ru-RU"/>
              <a:t>                 </a:t>
            </a:r>
            <a:r>
              <a:rPr lang="ru-RU">
                <a:solidFill>
                  <a:srgbClr val="5A2C64"/>
                </a:solidFill>
              </a:rPr>
              <a:t>0</a:t>
            </a:r>
            <a:r>
              <a:rPr lang="en-US">
                <a:solidFill>
                  <a:srgbClr val="5A2C64"/>
                </a:solidFill>
              </a:rPr>
              <a:t>2.</a:t>
            </a:r>
            <a:r>
              <a:rPr lang="ru-RU">
                <a:solidFill>
                  <a:srgbClr val="5A2C64"/>
                </a:solidFill>
              </a:rPr>
              <a:t>0</a:t>
            </a:r>
            <a:r>
              <a:rPr lang="en-US">
                <a:solidFill>
                  <a:srgbClr val="5A2C64"/>
                </a:solidFill>
              </a:rPr>
              <a:t>4.</a:t>
            </a:r>
            <a:r>
              <a:rPr lang="ru-RU">
                <a:solidFill>
                  <a:srgbClr val="5A2C64"/>
                </a:solidFill>
              </a:rPr>
              <a:t>0</a:t>
            </a:r>
            <a:r>
              <a:rPr lang="en-US">
                <a:solidFill>
                  <a:srgbClr val="5A2C64"/>
                </a:solidFill>
              </a:rPr>
              <a:t>2  </a:t>
            </a:r>
            <a:r>
              <a:rPr lang="ru-RU" i="1">
                <a:solidFill>
                  <a:srgbClr val="5A2C64"/>
                </a:solidFill>
              </a:rPr>
              <a:t>Фундаментальные информатика и информационные  </a:t>
            </a:r>
          </a:p>
          <a:p>
            <a:pPr marL="268288" indent="-241300"/>
            <a:r>
              <a:rPr lang="ru-RU" i="1">
                <a:solidFill>
                  <a:srgbClr val="5A2C64"/>
                </a:solidFill>
              </a:rPr>
              <a:t>                                  технологии</a:t>
            </a:r>
            <a:endParaRPr lang="en-US" i="1">
              <a:solidFill>
                <a:srgbClr val="5A2C64"/>
              </a:solidFill>
            </a:endParaRPr>
          </a:p>
          <a:p>
            <a:pPr marL="268288" indent="-241300"/>
            <a:r>
              <a:rPr lang="ru-RU">
                <a:solidFill>
                  <a:srgbClr val="5A2C64"/>
                </a:solidFill>
              </a:rPr>
              <a:t>                 0</a:t>
            </a:r>
            <a:r>
              <a:rPr lang="en-US">
                <a:solidFill>
                  <a:srgbClr val="5A2C64"/>
                </a:solidFill>
              </a:rPr>
              <a:t>2.</a:t>
            </a:r>
            <a:r>
              <a:rPr lang="ru-RU">
                <a:solidFill>
                  <a:srgbClr val="5A2C64"/>
                </a:solidFill>
              </a:rPr>
              <a:t>0</a:t>
            </a:r>
            <a:r>
              <a:rPr lang="en-US">
                <a:solidFill>
                  <a:srgbClr val="5A2C64"/>
                </a:solidFill>
              </a:rPr>
              <a:t>4.</a:t>
            </a:r>
            <a:r>
              <a:rPr lang="ru-RU">
                <a:solidFill>
                  <a:srgbClr val="5A2C64"/>
                </a:solidFill>
              </a:rPr>
              <a:t>0</a:t>
            </a:r>
            <a:r>
              <a:rPr lang="en-US">
                <a:solidFill>
                  <a:srgbClr val="5A2C64"/>
                </a:solidFill>
              </a:rPr>
              <a:t>3</a:t>
            </a:r>
            <a:r>
              <a:rPr lang="en-US" b="1">
                <a:solidFill>
                  <a:srgbClr val="5A2C64"/>
                </a:solidFill>
              </a:rPr>
              <a:t>  </a:t>
            </a:r>
            <a:r>
              <a:rPr lang="ru-RU" i="1">
                <a:solidFill>
                  <a:srgbClr val="5A2C64"/>
                </a:solidFill>
              </a:rPr>
              <a:t>Математическое обеспечение</a:t>
            </a:r>
            <a:r>
              <a:rPr lang="en-US" i="1">
                <a:solidFill>
                  <a:srgbClr val="5A2C64"/>
                </a:solidFill>
              </a:rPr>
              <a:t> </a:t>
            </a:r>
            <a:r>
              <a:rPr lang="ru-RU" i="1">
                <a:solidFill>
                  <a:srgbClr val="5A2C64"/>
                </a:solidFill>
              </a:rPr>
              <a:t>и администрирование </a:t>
            </a:r>
          </a:p>
          <a:p>
            <a:pPr marL="268288" indent="-241300"/>
            <a:r>
              <a:rPr lang="ru-RU" i="1">
                <a:solidFill>
                  <a:srgbClr val="5A2C64"/>
                </a:solidFill>
              </a:rPr>
              <a:t>                                  информационных систем</a:t>
            </a:r>
          </a:p>
          <a:p>
            <a:pPr marL="268288" indent="-241300" eaLnBrk="0" hangingPunct="0">
              <a:spcBef>
                <a:spcPts val="600"/>
              </a:spcBef>
            </a:pPr>
            <a:r>
              <a:rPr lang="ru-RU" b="1"/>
              <a:t>09.00.00</a:t>
            </a:r>
            <a:r>
              <a:rPr lang="ru-RU"/>
              <a:t>  ИНФОРМАТИКА И ВЫЧИСЛИТЕЛЬНАЯ ТЕХНИКА</a:t>
            </a:r>
          </a:p>
          <a:p>
            <a:pPr marL="268288" indent="-241300" eaLnBrk="0" hangingPunct="0"/>
            <a:r>
              <a:rPr lang="ru-RU">
                <a:solidFill>
                  <a:schemeClr val="tx2"/>
                </a:solidFill>
              </a:rPr>
              <a:t>                 </a:t>
            </a:r>
            <a:r>
              <a:rPr lang="ru-RU">
                <a:solidFill>
                  <a:srgbClr val="5A2C64"/>
                </a:solidFill>
              </a:rPr>
              <a:t>0</a:t>
            </a:r>
            <a:r>
              <a:rPr lang="en-US">
                <a:solidFill>
                  <a:srgbClr val="5A2C64"/>
                </a:solidFill>
              </a:rPr>
              <a:t>9.04.04   </a:t>
            </a:r>
            <a:r>
              <a:rPr lang="ru-RU" i="1">
                <a:solidFill>
                  <a:srgbClr val="5A2C64"/>
                </a:solidFill>
              </a:rPr>
              <a:t>Программная инженерия</a:t>
            </a:r>
            <a:r>
              <a:rPr lang="ru-RU">
                <a:solidFill>
                  <a:srgbClr val="5A2C64"/>
                </a:solidFill>
              </a:rPr>
              <a:t>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313" y="0"/>
            <a:ext cx="8929687" cy="908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Математико-механический факультет  </a:t>
            </a:r>
            <a:r>
              <a:rPr lang="ru-RU" sz="2400" b="1" dirty="0">
                <a:solidFill>
                  <a:schemeClr val="bg1"/>
                </a:solidFill>
              </a:rPr>
              <a:t>направления подготовки магистратуры</a:t>
            </a:r>
            <a:endParaRPr lang="ru-RU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Направление  </a:t>
            </a:r>
            <a:r>
              <a:rPr lang="ru-RU" sz="2000" dirty="0" smtClean="0">
                <a:solidFill>
                  <a:schemeClr val="bg1"/>
                </a:solidFill>
              </a:rPr>
              <a:t>01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4.</a:t>
            </a:r>
            <a:r>
              <a:rPr lang="ru-RU" sz="2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3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Механика и математическое моделирование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547813" y="3141663"/>
            <a:ext cx="59769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Профили</a:t>
            </a:r>
          </a:p>
          <a:p>
            <a:pPr>
              <a:lnSpc>
                <a:spcPct val="150000"/>
              </a:lnSpc>
            </a:pPr>
            <a:r>
              <a:rPr lang="ru-RU" sz="1600"/>
              <a:t>1. Динамика твердых и упругих тел</a:t>
            </a:r>
          </a:p>
          <a:p>
            <a:pPr>
              <a:lnSpc>
                <a:spcPct val="150000"/>
              </a:lnSpc>
            </a:pPr>
            <a:r>
              <a:rPr lang="ru-RU" sz="1600"/>
              <a:t>2. Механика деформируемого твердого тела</a:t>
            </a:r>
          </a:p>
          <a:p>
            <a:pPr>
              <a:lnSpc>
                <a:spcPct val="150000"/>
              </a:lnSpc>
            </a:pPr>
            <a:r>
              <a:rPr lang="ru-RU" sz="1600"/>
              <a:t>3. Биомеханика и робототехника</a:t>
            </a:r>
          </a:p>
          <a:p>
            <a:pPr>
              <a:lnSpc>
                <a:spcPct val="150000"/>
              </a:lnSpc>
            </a:pPr>
            <a:r>
              <a:rPr lang="ru-RU" sz="1600"/>
              <a:t>4. Молекулярно-кинетическая теория жидкости и газа</a:t>
            </a:r>
          </a:p>
          <a:p>
            <a:pPr>
              <a:lnSpc>
                <a:spcPct val="150000"/>
              </a:lnSpc>
            </a:pPr>
            <a:r>
              <a:rPr lang="ru-RU" sz="1600"/>
              <a:t>5. Теоретическая механика</a:t>
            </a:r>
          </a:p>
          <a:p>
            <a:pPr>
              <a:lnSpc>
                <a:spcPct val="150000"/>
              </a:lnSpc>
            </a:pPr>
            <a:r>
              <a:rPr lang="ru-RU" sz="1600"/>
              <a:t>6. Физическая механика сплошных сред</a:t>
            </a:r>
          </a:p>
          <a:p>
            <a:pPr>
              <a:lnSpc>
                <a:spcPct val="150000"/>
              </a:lnSpc>
            </a:pPr>
            <a:r>
              <a:rPr lang="ru-RU" sz="1600"/>
              <a:t>7. Механика жидкости, газа и плазмы</a:t>
            </a:r>
          </a:p>
          <a:p>
            <a:pPr>
              <a:lnSpc>
                <a:spcPct val="150000"/>
              </a:lnSpc>
            </a:pPr>
            <a:r>
              <a:rPr lang="ru-RU" sz="1600"/>
              <a:t>8. Механика разрушения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539750" y="1268413"/>
            <a:ext cx="66960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Образовательная программа:                                        </a:t>
            </a:r>
            <a:r>
              <a:rPr lang="ru-RU" sz="2400"/>
              <a:t>Механика и математическое моделирование</a:t>
            </a:r>
          </a:p>
        </p:txBody>
      </p:sp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1187450" y="2133600"/>
            <a:ext cx="62642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Контрольные цифры приема:</a:t>
            </a:r>
          </a:p>
          <a:p>
            <a:r>
              <a:rPr lang="ru-RU" sz="1600"/>
              <a:t>        госбюджетная основа обучения  -  15</a:t>
            </a:r>
          </a:p>
          <a:p>
            <a:r>
              <a:rPr lang="ru-RU" sz="1600"/>
              <a:t>        договорная (платная) основа       -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Направление  </a:t>
            </a:r>
            <a:r>
              <a:rPr lang="ru-RU" sz="2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2.</a:t>
            </a:r>
            <a:r>
              <a:rPr lang="ru-RU" sz="2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4.</a:t>
            </a:r>
            <a:r>
              <a:rPr lang="ru-RU" sz="2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Фундаментальная информатика и  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информационные   технологии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539750" y="3933825"/>
            <a:ext cx="824388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/>
              <a:t>Профили</a:t>
            </a:r>
          </a:p>
          <a:p>
            <a:pPr>
              <a:lnSpc>
                <a:spcPct val="150000"/>
              </a:lnSpc>
            </a:pPr>
            <a:r>
              <a:rPr lang="ru-RU" sz="2000"/>
              <a:t>1. Теоретические основы информатики</a:t>
            </a:r>
          </a:p>
          <a:p>
            <a:pPr>
              <a:lnSpc>
                <a:spcPct val="150000"/>
              </a:lnSpc>
            </a:pPr>
            <a:r>
              <a:rPr lang="ru-RU" sz="2000"/>
              <a:t>2. Математическое и программное обеспечение вычислительных</a:t>
            </a:r>
          </a:p>
          <a:p>
            <a:pPr>
              <a:lnSpc>
                <a:spcPct val="150000"/>
              </a:lnSpc>
            </a:pPr>
            <a:r>
              <a:rPr lang="ru-RU" sz="2000"/>
              <a:t>машин, комплексов и компьютерных сетей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539750" y="1673225"/>
            <a:ext cx="8135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Образовательная программа:    </a:t>
            </a:r>
          </a:p>
          <a:p>
            <a:r>
              <a:rPr lang="ru-RU" sz="2400"/>
              <a:t>Фундаментальная информатика и информационные технологии</a:t>
            </a: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1187450" y="2782888"/>
            <a:ext cx="62642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Контрольные цифры приема:</a:t>
            </a:r>
          </a:p>
          <a:p>
            <a:r>
              <a:rPr lang="ru-RU" sz="1600"/>
              <a:t>        госбюджетная основа обучения  -  10</a:t>
            </a:r>
          </a:p>
          <a:p>
            <a:r>
              <a:rPr lang="ru-RU" sz="1600"/>
              <a:t>        договорная (платная) основа       -  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Направление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2.</a:t>
            </a:r>
            <a:r>
              <a:rPr lang="ru-RU" sz="2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4.</a:t>
            </a:r>
            <a:r>
              <a:rPr lang="ru-RU" sz="2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Математическое обеспечение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и администрирование информационных систем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539750" y="4221163"/>
            <a:ext cx="84248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/>
              <a:t>Профиль:   </a:t>
            </a:r>
            <a:r>
              <a:rPr lang="ru-RU" sz="2000"/>
              <a:t>Информационные системы и базы данных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539750" y="1673225"/>
            <a:ext cx="8135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Образовательная программа:    </a:t>
            </a:r>
          </a:p>
          <a:p>
            <a:r>
              <a:rPr lang="ru-RU" sz="2400"/>
              <a:t>Математическое обеспечение</a:t>
            </a:r>
          </a:p>
          <a:p>
            <a:r>
              <a:rPr lang="ru-RU" sz="2400"/>
              <a:t>и администрирование информационных систем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798638" y="4684713"/>
            <a:ext cx="644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(Совместная программа СПбГУ и компании «Яндекс»)</a:t>
            </a: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187450" y="2855913"/>
            <a:ext cx="62642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Контрольные цифры приема:</a:t>
            </a:r>
          </a:p>
          <a:p>
            <a:r>
              <a:rPr lang="ru-RU" sz="1600"/>
              <a:t>        госбюджетная основа обучения  -  5</a:t>
            </a:r>
          </a:p>
          <a:p>
            <a:r>
              <a:rPr lang="ru-RU" sz="1600"/>
              <a:t>        договорная (платная) основа       - 5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Направление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9.04.04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Программная инженерия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539750" y="4498975"/>
            <a:ext cx="84248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Основные направления исследований</a:t>
            </a:r>
          </a:p>
          <a:p>
            <a:pPr>
              <a:spcBef>
                <a:spcPts val="600"/>
              </a:spcBef>
            </a:pPr>
            <a:r>
              <a:rPr lang="ru-RU"/>
              <a:t>• Комплексная разработка цифровых программно-аппаратных систем</a:t>
            </a:r>
          </a:p>
          <a:p>
            <a:pPr>
              <a:spcBef>
                <a:spcPts val="600"/>
              </a:spcBef>
            </a:pPr>
            <a:r>
              <a:rPr lang="ru-RU"/>
              <a:t>• Высокопроизводительные вычисления</a:t>
            </a:r>
          </a:p>
          <a:p>
            <a:pPr>
              <a:spcBef>
                <a:spcPts val="600"/>
              </a:spcBef>
            </a:pPr>
            <a:r>
              <a:rPr lang="ru-RU"/>
              <a:t>• Параллельные вычисления</a:t>
            </a:r>
          </a:p>
          <a:p>
            <a:pPr>
              <a:spcBef>
                <a:spcPts val="600"/>
              </a:spcBef>
            </a:pPr>
            <a:r>
              <a:rPr lang="ru-RU"/>
              <a:t>• Управление программными проектами</a:t>
            </a:r>
          </a:p>
          <a:p>
            <a:pPr>
              <a:spcBef>
                <a:spcPts val="600"/>
              </a:spcBef>
            </a:pPr>
            <a:r>
              <a:rPr lang="ru-RU"/>
              <a:t>• Вычислительные алгоритмы</a:t>
            </a:r>
            <a:endParaRPr lang="ru-RU" sz="2000"/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539750" y="1412875"/>
            <a:ext cx="8135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Образовательная программа:    </a:t>
            </a:r>
          </a:p>
          <a:p>
            <a:r>
              <a:rPr lang="ru-RU" sz="2400"/>
              <a:t>Программная инженерия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611188" y="3025775"/>
            <a:ext cx="72739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/>
              <a:t>Профили</a:t>
            </a:r>
          </a:p>
          <a:p>
            <a:pPr>
              <a:lnSpc>
                <a:spcPct val="150000"/>
              </a:lnSpc>
            </a:pPr>
            <a:r>
              <a:rPr lang="ru-RU"/>
              <a:t>1. Технологии программного обеспечения</a:t>
            </a:r>
          </a:p>
          <a:p>
            <a:pPr>
              <a:lnSpc>
                <a:spcPct val="150000"/>
              </a:lnSpc>
            </a:pPr>
            <a:r>
              <a:rPr lang="ru-RU"/>
              <a:t>2. Архитектура вычислительных  систем и сетей</a:t>
            </a: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1187450" y="2133600"/>
            <a:ext cx="62642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Контрольные цифры приема:</a:t>
            </a:r>
          </a:p>
          <a:p>
            <a:r>
              <a:rPr lang="ru-RU" sz="1600"/>
              <a:t>        госбюджетная основа обучения   -  0</a:t>
            </a:r>
          </a:p>
          <a:p>
            <a:r>
              <a:rPr lang="ru-RU" sz="1600"/>
              <a:t>        договорная (платная) основа       - 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625" y="0"/>
            <a:ext cx="74072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Поступление в магистратуру</a:t>
            </a:r>
          </a:p>
        </p:txBody>
      </p:sp>
      <p:sp>
        <p:nvSpPr>
          <p:cNvPr id="20483" name="Прямоугольник 6"/>
          <p:cNvSpPr>
            <a:spLocks noChangeArrowheads="1"/>
          </p:cNvSpPr>
          <p:nvPr/>
        </p:nvSpPr>
        <p:spPr bwMode="auto">
          <a:xfrm>
            <a:off x="395288" y="1354138"/>
            <a:ext cx="83534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 места, финансируемые за счет федерального бюджета,  могут поступать  лица  имеющие квалификацию (степень): </a:t>
            </a:r>
            <a:r>
              <a:rPr lang="ru-RU" b="1"/>
              <a:t>«бакалавр, «дипломированный специалист»</a:t>
            </a:r>
            <a:r>
              <a:rPr lang="ru-RU"/>
              <a:t> </a:t>
            </a:r>
          </a:p>
        </p:txBody>
      </p:sp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395288" y="2289175"/>
            <a:ext cx="8424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 места с оплатой стоимости обучения могут поступать лица, </a:t>
            </a:r>
          </a:p>
          <a:p>
            <a:r>
              <a:rPr lang="ru-RU"/>
              <a:t>имеющие  квалификацию (степень): </a:t>
            </a:r>
            <a:r>
              <a:rPr lang="ru-RU" b="1"/>
              <a:t>«бакалавр», «дипломированный специалист»; «специалист»; «магистр»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одзаголовок 2"/>
          <p:cNvSpPr txBox="1">
            <a:spLocks/>
          </p:cNvSpPr>
          <p:nvPr/>
        </p:nvSpPr>
        <p:spPr bwMode="auto">
          <a:xfrm>
            <a:off x="357188" y="1357313"/>
            <a:ext cx="74072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41300">
              <a:spcBef>
                <a:spcPct val="20000"/>
              </a:spcBef>
              <a:buFont typeface="Arial" charset="0"/>
              <a:buChar char="•"/>
            </a:pPr>
            <a:endParaRPr lang="ru-RU" sz="2000">
              <a:cs typeface="Arial" charset="0"/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428625" y="0"/>
            <a:ext cx="7407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>
                <a:solidFill>
                  <a:schemeClr val="bg1"/>
                </a:solidFill>
              </a:rPr>
              <a:t>Прием документов:</a:t>
            </a:r>
          </a:p>
        </p:txBody>
      </p:sp>
      <p:sp>
        <p:nvSpPr>
          <p:cNvPr id="21509" name="Подзаголовок 2"/>
          <p:cNvSpPr txBox="1">
            <a:spLocks/>
          </p:cNvSpPr>
          <p:nvPr/>
        </p:nvSpPr>
        <p:spPr bwMode="auto">
          <a:xfrm>
            <a:off x="509588" y="1125538"/>
            <a:ext cx="7777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cs typeface="Arial" charset="0"/>
              </a:rPr>
              <a:t>   </a:t>
            </a:r>
            <a:r>
              <a:rPr lang="ru-RU" dirty="0">
                <a:cs typeface="Arial" charset="0"/>
              </a:rPr>
              <a:t>с </a:t>
            </a:r>
            <a:r>
              <a:rPr lang="ru-RU" b="1" dirty="0">
                <a:cs typeface="Arial" charset="0"/>
              </a:rPr>
              <a:t>10 апреля </a:t>
            </a:r>
            <a:r>
              <a:rPr lang="ru-RU" dirty="0">
                <a:cs typeface="Arial" charset="0"/>
              </a:rPr>
              <a:t>по </a:t>
            </a:r>
            <a:r>
              <a:rPr lang="ru-RU" b="1" dirty="0">
                <a:cs typeface="Arial" charset="0"/>
              </a:rPr>
              <a:t>10 июля </a:t>
            </a:r>
            <a:r>
              <a:rPr lang="ru-RU" dirty="0">
                <a:cs typeface="Arial" charset="0"/>
              </a:rPr>
              <a:t>–  </a:t>
            </a:r>
            <a:r>
              <a:rPr lang="ru-RU" dirty="0"/>
              <a:t>в электронно-цифровой форме через официальный сайт СПбГУ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>
                <a:cs typeface="Arial" charset="0"/>
              </a:rPr>
              <a:t>   с </a:t>
            </a:r>
            <a:r>
              <a:rPr lang="ru-RU" b="1" dirty="0">
                <a:cs typeface="Arial" charset="0"/>
              </a:rPr>
              <a:t>20 июня  </a:t>
            </a:r>
            <a:r>
              <a:rPr lang="ru-RU" dirty="0">
                <a:cs typeface="Arial" charset="0"/>
              </a:rPr>
              <a:t>по </a:t>
            </a:r>
            <a:r>
              <a:rPr lang="ru-RU" b="1" dirty="0">
                <a:cs typeface="Arial" charset="0"/>
              </a:rPr>
              <a:t>10 июля </a:t>
            </a:r>
            <a:r>
              <a:rPr lang="ru-RU" dirty="0">
                <a:cs typeface="Arial" charset="0"/>
              </a:rPr>
              <a:t>–  </a:t>
            </a:r>
            <a:r>
              <a:rPr lang="ru-RU" dirty="0"/>
              <a:t>лично или через операторов почтовой связи общего пользования </a:t>
            </a:r>
          </a:p>
          <a:p>
            <a:pPr>
              <a:spcBef>
                <a:spcPts val="600"/>
              </a:spcBef>
              <a:defRPr/>
            </a:pPr>
            <a:r>
              <a:rPr lang="ru-RU" dirty="0"/>
              <a:t>Поступающий   вправе подать заявления об участии в конкурсе на любое количество основных образовательных программ магистратуры, по которым в СПбГУ осуществляется прием на основе раздельного конкурса. </a:t>
            </a:r>
          </a:p>
          <a:p>
            <a:pPr marL="268288" indent="-241300">
              <a:buFont typeface="Arial" charset="0"/>
              <a:buChar char="•"/>
              <a:defRPr/>
            </a:pPr>
            <a:endParaRPr lang="ru-RU" dirty="0"/>
          </a:p>
          <a:p>
            <a:pPr marL="268288" indent="-241300">
              <a:defRPr/>
            </a:pPr>
            <a:endParaRPr lang="ru-RU" dirty="0"/>
          </a:p>
          <a:p>
            <a:pPr marL="268288" indent="-241300">
              <a:buFont typeface="Arial" charset="0"/>
              <a:buChar char="•"/>
              <a:defRPr/>
            </a:pPr>
            <a:endParaRPr lang="ru-RU" dirty="0"/>
          </a:p>
          <a:p>
            <a:pPr marL="268288" indent="-241300">
              <a:buFont typeface="Arial" charset="0"/>
              <a:buChar char="•"/>
              <a:defRPr/>
            </a:pPr>
            <a:endParaRPr lang="ru-RU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625" y="0"/>
            <a:ext cx="74072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Вступительные испытания</a:t>
            </a:r>
          </a:p>
        </p:txBody>
      </p:sp>
      <p:sp>
        <p:nvSpPr>
          <p:cNvPr id="22531" name="Подзаголовок 2"/>
          <p:cNvSpPr txBox="1">
            <a:spLocks/>
          </p:cNvSpPr>
          <p:nvPr/>
        </p:nvSpPr>
        <p:spPr bwMode="auto">
          <a:xfrm>
            <a:off x="536575" y="1557338"/>
            <a:ext cx="80676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Вступительные испытания  проводятся в период с </a:t>
            </a:r>
            <a:r>
              <a:rPr lang="ru-RU" b="1"/>
              <a:t>12 июля  </a:t>
            </a:r>
            <a:r>
              <a:rPr lang="ru-RU"/>
              <a:t>по </a:t>
            </a:r>
            <a:r>
              <a:rPr lang="ru-RU" b="1"/>
              <a:t>25 июля  </a:t>
            </a:r>
            <a:r>
              <a:rPr lang="ru-RU"/>
              <a:t>в форме  </a:t>
            </a:r>
            <a:r>
              <a:rPr lang="ru-RU" b="1"/>
              <a:t>конкурса документов (портфолио)</a:t>
            </a:r>
            <a:endParaRPr lang="ru-RU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874</Words>
  <Application>Microsoft Office PowerPoint</Application>
  <PresentationFormat>On-screen Show (4:3)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Slide 1</vt:lpstr>
      <vt:lpstr>Slide 2</vt:lpstr>
      <vt:lpstr>    Направление  01.04.03      Механика и математическое моделирование</vt:lpstr>
      <vt:lpstr>   Направление  02.04.02     Фундаментальная информатика и      информационные   технологии</vt:lpstr>
      <vt:lpstr>   Направление  02.04.03     Математическое обеспечение    и администрирование информационных систем</vt:lpstr>
      <vt:lpstr>   Направление  09.04.04     Программная инженерия</vt:lpstr>
      <vt:lpstr>Slide 7</vt:lpstr>
      <vt:lpstr>Slide 8</vt:lpstr>
      <vt:lpstr>Slide 9</vt:lpstr>
      <vt:lpstr> Перечень документов, необходимых для участия в конкурсе портфолио</vt:lpstr>
      <vt:lpstr> Дополнительные документы портфолио</vt:lpstr>
      <vt:lpstr> Оценивание документов портфолио</vt:lpstr>
      <vt:lpstr>Slide 13</vt:lpstr>
      <vt:lpstr>Slide 14</vt:lpstr>
      <vt:lpstr>Slide 15</vt:lpstr>
    </vt:vector>
  </TitlesOfParts>
  <Company>Saint-Petersburg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</dc:creator>
  <cp:lastModifiedBy>Drougova </cp:lastModifiedBy>
  <cp:revision>180</cp:revision>
  <dcterms:created xsi:type="dcterms:W3CDTF">2012-06-09T19:35:20Z</dcterms:created>
  <dcterms:modified xsi:type="dcterms:W3CDTF">2014-06-16T07:17:45Z</dcterms:modified>
</cp:coreProperties>
</file>