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9.gif" ContentType="image/gif"/>
  <Override PartName="/ppt/media/image8.png" ContentType="image/png"/>
  <Override PartName="/ppt/media/image7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s/_rels/slide30.xml.rels" ContentType="application/vnd.openxmlformats-package.relationships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5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_rels/slide27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TextShape 2"/>
          <p:cNvSpPr txBox="1"/>
          <p:nvPr/>
        </p:nvSpPr>
        <p:spPr>
          <a:xfrm>
            <a:off x="457200" y="1600200"/>
            <a:ext cx="8229240" cy="496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57200" y="274680"/>
            <a:ext cx="8229240" cy="6292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" name="TextShape 2"/>
          <p:cNvSpPr txBox="1"/>
          <p:nvPr/>
        </p:nvSpPr>
        <p:spPr>
          <a:xfrm>
            <a:off x="457200" y="1600200"/>
            <a:ext cx="8229240" cy="496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852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/>
          <p:cNvSpPr txBox="1"/>
          <p:nvPr/>
        </p:nvSpPr>
        <p:spPr>
          <a:xfrm>
            <a:off x="457200" y="274680"/>
            <a:ext cx="8229240" cy="6292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852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11040"/>
            <a:ext cx="7772040" cy="154620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  <a:ea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Click to edit the outline text format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Second Outline Level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Third Outline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Fourth Outline Level</a:t>
            </a:r>
            <a:endParaRPr/>
          </a:p>
          <a:p>
            <a:pPr lvl="4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Fifth Outline Level</a:t>
            </a:r>
            <a:endParaRPr/>
          </a:p>
          <a:p>
            <a:pPr lvl="5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Sixth Outline Level</a:t>
            </a:r>
            <a:endParaRPr/>
          </a:p>
          <a:p>
            <a:pPr lvl="6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9.gif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://habrahabr.ru/post/88443/" TargetMode="External"/><Relationship Id="rId2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hyperlink" Target="http://nvie.com/posts/a-successful-git-branching-model/" TargetMode="External"/><Relationship Id="rId3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2011680"/>
            <a:ext cx="7772040" cy="1645560"/>
          </a:xfrm>
          <a:prstGeom prst="rect">
            <a:avLst/>
          </a:prstGeom>
        </p:spPr>
        <p:txBody>
          <a:bodyPr anchor="b" bIns="91440" tIns="91440"/>
          <a:p>
            <a:pPr algn="ctr"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  <a:ea typeface="Arial"/>
              </a:rPr>
              <a:t>Технология программирования</a:t>
            </a:r>
            <a:endParaRPr/>
          </a:p>
        </p:txBody>
      </p:sp>
      <p:sp>
        <p:nvSpPr>
          <p:cNvPr id="69" name="TextShape 2"/>
          <p:cNvSpPr txBox="1"/>
          <p:nvPr/>
        </p:nvSpPr>
        <p:spPr>
          <a:xfrm>
            <a:off x="685800" y="3786840"/>
            <a:ext cx="7772040" cy="4160160"/>
          </a:xfrm>
          <a:prstGeom prst="rect">
            <a:avLst/>
          </a:prstGeom>
        </p:spPr>
        <p:txBody>
          <a:bodyPr bIns="91440" tIns="91440"/>
          <a:p>
            <a:pPr algn="ctr">
              <a:lnSpc>
                <a:spcPct val="100000"/>
              </a:lnSpc>
            </a:pPr>
            <a:r>
              <a:rPr lang="en-US" sz="3000">
                <a:solidFill>
                  <a:srgbClr val="666666"/>
                </a:solidFill>
                <a:latin typeface="Arial"/>
                <a:ea typeface="Arial"/>
              </a:rPr>
              <a:t>04.04.12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Arial"/>
                <a:ea typeface="Arial"/>
              </a:rPr>
              <a:t>A successful Git branching model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50932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Централизованная децентрализованность</a:t>
            </a:r>
            <a:endParaRPr/>
          </a:p>
        </p:txBody>
      </p:sp>
      <p:sp>
        <p:nvSpPr>
          <p:cNvPr id="88" name="CustomShape 3"/>
          <p:cNvSpPr/>
          <p:nvPr/>
        </p:nvSpPr>
        <p:spPr>
          <a:xfrm>
            <a:off x="2198520" y="2790000"/>
            <a:ext cx="5206680" cy="3877920"/>
          </a:xfrm>
          <a:prstGeom prst="rect">
            <a:avLst/>
          </a:prstGeom>
          <a:blipFill>
            <a:blip r:embed="rId1"/>
          </a:blipFill>
        </p:spPr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Arial"/>
                <a:ea typeface="Arial"/>
              </a:rPr>
              <a:t>A successful Git branching model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6035760" y="2361240"/>
            <a:ext cx="2880000" cy="4287600"/>
          </a:xfrm>
          <a:prstGeom prst="rect">
            <a:avLst/>
          </a:prstGeom>
          <a:blipFill>
            <a:blip r:embed="rId1"/>
          </a:blipFill>
        </p:spPr>
      </p:sp>
      <p:sp>
        <p:nvSpPr>
          <p:cNvPr id="91" name="TextShape 3"/>
          <p:cNvSpPr txBox="1"/>
          <p:nvPr/>
        </p:nvSpPr>
        <p:spPr>
          <a:xfrm>
            <a:off x="457200" y="1600200"/>
            <a:ext cx="8481600" cy="475092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Ветки "центрального" репозитория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master</a:t>
            </a:r>
            <a:endParaRPr/>
          </a:p>
          <a:p>
            <a:pPr lvl="1"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production-ready код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develop</a:t>
            </a:r>
            <a:endParaRPr/>
          </a:p>
          <a:p>
            <a:pPr lvl="1"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интеграционная ветка</a:t>
            </a:r>
            <a:endParaRPr/>
          </a:p>
          <a:p>
            <a:pPr lvl="1"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последние изменения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для следующего релиза</a:t>
            </a:r>
            <a:endParaRPr/>
          </a:p>
          <a:p>
            <a:pPr lvl="1"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основа для ночных сборок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Неорганиченное время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жизни 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717800" y="2808720"/>
            <a:ext cx="4409640" cy="3943080"/>
          </a:xfrm>
          <a:prstGeom prst="rect">
            <a:avLst/>
          </a:prstGeom>
          <a:blipFill>
            <a:blip r:embed="rId1"/>
          </a:blipFill>
        </p:spPr>
      </p:sp>
      <p:sp>
        <p:nvSpPr>
          <p:cNvPr id="93" name="TextShape 2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Arial"/>
                <a:ea typeface="Arial"/>
              </a:rPr>
              <a:t>A successful Git branching model</a:t>
            </a:r>
            <a:endParaRPr/>
          </a:p>
        </p:txBody>
      </p:sp>
      <p:sp>
        <p:nvSpPr>
          <p:cNvPr id="94" name="TextShape 3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78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Ветки для разработки отдельных фич</a:t>
            </a:r>
            <a:endParaRPr/>
          </a:p>
          <a:p>
            <a:pPr lvl="1">
              <a:lnSpc>
                <a:spcPct val="100000"/>
              </a:lnSpc>
              <a:buSzPct val="107000"/>
              <a:buFont typeface="Courier New"/>
              <a:buChar char="o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Сливаются с develop</a:t>
            </a:r>
            <a:endParaRPr/>
          </a:p>
          <a:p>
            <a:pPr lvl="1">
              <a:lnSpc>
                <a:spcPct val="100000"/>
              </a:lnSpc>
              <a:buSzPct val="107000"/>
              <a:buFont typeface="Courier New"/>
              <a:buChar char="o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Живут в 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репозиториях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разработчиков</a:t>
            </a:r>
            <a:endParaRPr/>
          </a:p>
          <a:p>
            <a:pPr lvl="1">
              <a:lnSpc>
                <a:spcPct val="100000"/>
              </a:lnSpc>
              <a:buSzPct val="107000"/>
              <a:buFont typeface="Courier New"/>
              <a:buChar char="o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Вр</a:t>
            </a:r>
            <a:r>
              <a:rPr i="1" lang="en-US" sz="2800">
                <a:solidFill>
                  <a:srgbClr val="000000"/>
                </a:solidFill>
                <a:latin typeface="Arial"/>
                <a:ea typeface="Arial"/>
              </a:rPr>
              <a:t>е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менные ветки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Arial"/>
                <a:ea typeface="Arial"/>
              </a:rPr>
              <a:t>A successful Git branching model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Релизные ветки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последняя подготовка перед релизом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ответвляются от develop, когда набирается нужный набор фич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определяют версию следующего релиза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сливаются с master и develop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568480" y="1851480"/>
            <a:ext cx="3419280" cy="4701240"/>
          </a:xfrm>
          <a:prstGeom prst="rect">
            <a:avLst/>
          </a:prstGeom>
          <a:blipFill>
            <a:blip r:embed="rId1"/>
          </a:blipFill>
        </p:spPr>
      </p:sp>
      <p:sp>
        <p:nvSpPr>
          <p:cNvPr id="98" name="TextShape 2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Arial"/>
                <a:ea typeface="Arial"/>
              </a:rPr>
              <a:t>A successful Git branching model</a:t>
            </a:r>
            <a:endParaRPr/>
          </a:p>
        </p:txBody>
      </p:sp>
      <p:sp>
        <p:nvSpPr>
          <p:cNvPr id="99" name="TextShape 3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Hotfix ветки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ответвляются от master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сливаются с master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и develop (или release,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если она есть)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подготовка 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незапланированных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релизов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Arial"/>
                <a:ea typeface="Arial"/>
              </a:rPr>
              <a:t>A successful Git branching model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4534200" y="1516680"/>
            <a:ext cx="3866400" cy="5158080"/>
          </a:xfrm>
          <a:prstGeom prst="rect">
            <a:avLst/>
          </a:prstGeom>
          <a:blipFill>
            <a:blip r:embed="rId1"/>
          </a:blipFill>
        </p:spPr>
      </p:sp>
      <p:sp>
        <p:nvSpPr>
          <p:cNvPr id="102" name="TextShape 3"/>
          <p:cNvSpPr txBox="1"/>
          <p:nvPr/>
        </p:nvSpPr>
        <p:spPr>
          <a:xfrm>
            <a:off x="457200" y="1600200"/>
            <a:ext cx="3922200" cy="45237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Интуитивность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модели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Различные ветви для разных целей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Максимальная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независимость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разработчиков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друг от друга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61520" y="2164320"/>
            <a:ext cx="8397720" cy="1645560"/>
          </a:xfrm>
          <a:prstGeom prst="rect">
            <a:avLst/>
          </a:prstGeom>
        </p:spPr>
        <p:txBody>
          <a:bodyPr anchor="b" bIns="91440" tIns="91440"/>
          <a:p>
            <a:pPr algn="ctr"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  <a:ea typeface="Arial"/>
              </a:rPr>
              <a:t>Психология программирования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1219320"/>
            <a:ext cx="8229240" cy="55155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«Программист, подобно поэту, работает почти непосредственно с чистой мыслью. Он строит свои замки в воздухе и из воздуха, творя силой воображения. Трудно найти другой материал, используемый в творчестве, который столь же гибок, прост для шлифовки или переработки и доступен для воплощения грандиозных замыслов».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</a:rPr>
              <a:t>Ф. Брукс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Arial"/>
                <a:ea typeface="Arial"/>
              </a:rPr>
              <a:t>Психология и ПО 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369640" cy="4358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Программисты и пользователи vs ПО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Сверхоперативная память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~7 пунктов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не более экрана текста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раннее обнаружение ошибок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Юзабилити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Оптимизация рутинных действий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Принцип центрального зрения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...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Организация команды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Пирамида потребностей по Маслоу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Высшие потребности проявляются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только после низших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Чего хочет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программист?</a:t>
            </a:r>
            <a:endParaRPr/>
          </a:p>
        </p:txBody>
      </p:sp>
      <p:sp>
        <p:nvSpPr>
          <p:cNvPr id="109" name="CustomShape 3"/>
          <p:cNvSpPr/>
          <p:nvPr/>
        </p:nvSpPr>
        <p:spPr>
          <a:xfrm>
            <a:off x="3950280" y="2831400"/>
            <a:ext cx="4878000" cy="3661560"/>
          </a:xfrm>
          <a:prstGeom prst="rect">
            <a:avLst/>
          </a:prstGeom>
          <a:blipFill>
            <a:blip r:embed="rId1"/>
          </a:blipFill>
        </p:spPr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Overview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Групповая разработка, управление версиями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Психология программирования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Организация коллектива разработчиков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Личностные характеристики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240" cy="59716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Внутренняя/внешняя управляемость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Высокая/низкая мотивация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Умение быть точным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Исполнительность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Терпимость к неопределенности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Эгоизм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Степень увлеченности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Склонность к риску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Самооценка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Личные отношения в коллективе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...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Типы людей-программистов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8229240" cy="426600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Лидер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жаждет власти и денег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умеет и любит всех строить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Технарь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наплевать на признание и славу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любит решать задачи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Общительный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наплевать на работу вообще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разносит и популяризирует знания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00"/>
                </a:solidFill>
                <a:latin typeface="Arial"/>
                <a:ea typeface="Arial"/>
              </a:rPr>
              <a:t>Пять стадий некомпетентности программиста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229240" cy="482652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Новичок-энтузиаст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"Подающий надежды гений"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Abstraction Freak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Ветеран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"Гуру"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u="sng">
                <a:solidFill>
                  <a:srgbClr val="1155cc"/>
                </a:solidFill>
                <a:latin typeface="Arial"/>
                <a:ea typeface="Arial"/>
                <a:hlinkClick r:id="rId1"/>
              </a:rPr>
              <a:t>http://habrahabr.ru/post/88443/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61520" y="2621520"/>
            <a:ext cx="8397720" cy="1645560"/>
          </a:xfrm>
          <a:prstGeom prst="rect">
            <a:avLst/>
          </a:prstGeom>
        </p:spPr>
        <p:txBody>
          <a:bodyPr anchor="b" bIns="91440" tIns="91440"/>
          <a:p>
            <a:pPr algn="ctr"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  <a:ea typeface="Arial"/>
              </a:rPr>
              <a:t>Организация коллектива разработчиков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Основные причины неудач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Постоянное изменение требований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Нечеткие или неполные спецификации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Низкое качество кода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Слишком общая постановка задачи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Обшибка в подборе кадров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Плохая организация работы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Нечетко сформулированные цели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Управление по Демарко 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447920"/>
            <a:ext cx="8229240" cy="43113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i="1" lang="en-US" sz="3000">
                <a:solidFill>
                  <a:srgbClr val="000000"/>
                </a:solidFill>
                <a:latin typeface="Arial"/>
                <a:ea typeface="Arial"/>
              </a:rPr>
              <a:t>4 правила меджмента программных проектов:</a:t>
            </a:r>
            <a:endParaRPr/>
          </a:p>
          <a:p>
            <a:pPr>
              <a:lnSpc>
                <a:spcPct val="100000"/>
              </a:lnSpc>
              <a:buSzPct val="115000"/>
              <a:buFont typeface="Arial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Найти нужных людей</a:t>
            </a:r>
            <a:endParaRPr/>
          </a:p>
          <a:p>
            <a:pPr>
              <a:lnSpc>
                <a:spcPct val="100000"/>
              </a:lnSpc>
              <a:buSzPct val="115000"/>
              <a:buFont typeface="Arial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Дать им ту работу, для которой они лучше всего подходят</a:t>
            </a:r>
            <a:endParaRPr/>
          </a:p>
          <a:p>
            <a:pPr>
              <a:lnSpc>
                <a:spcPct val="100000"/>
              </a:lnSpc>
              <a:buSzPct val="115000"/>
              <a:buFont typeface="Arial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Не забывать о мотивации</a:t>
            </a:r>
            <a:endParaRPr/>
          </a:p>
          <a:p>
            <a:pPr>
              <a:lnSpc>
                <a:spcPct val="100000"/>
              </a:lnSpc>
              <a:buSzPct val="115000"/>
              <a:buFont typeface="Arial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Помогать им сплотиться в одну команду и работать так дальше</a:t>
            </a: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Том Демарко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Группа vs Команда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9053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Цель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Участие в работе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Ролевая структура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Руководство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Принятие решений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Конфликты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Взаимодействие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Коммуникация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Творчество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Матричный метод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1600200"/>
            <a:ext cx="8229240" cy="42962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Узкая специализация разработчиков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принадлежность какому-то отделу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более надежное планирование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повторяемость результатов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Работа над набором отнотипных проектов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Двойное подчинение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руководителю проекта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руководителю отдела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00"/>
                </a:solidFill>
                <a:latin typeface="Arial"/>
                <a:ea typeface="Arial"/>
              </a:rPr>
              <a:t>Организация коллектива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229240" cy="45705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Число интерфейсов между разработчиками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Иерархии подчиненности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Разграничение ответственности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"Каждая система структурно подобна коллективу, ее разработавшему"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Разница в производительности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10:1 по производительности труда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5:1 по скорости работы и памяти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Командные роли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457200" y="1600200"/>
            <a:ext cx="8229240" cy="49053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Генератор идей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Исследователь ресурсов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Координатор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Мотиватор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Аналитик/Критик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Вдохновитель команды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Реализатор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Контролер/Педант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Специалист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461520" y="2011680"/>
            <a:ext cx="8397720" cy="1645560"/>
          </a:xfrm>
          <a:prstGeom prst="rect">
            <a:avLst/>
          </a:prstGeom>
        </p:spPr>
        <p:txBody>
          <a:bodyPr anchor="b" bIns="91440" tIns="91440"/>
          <a:p>
            <a:pPr algn="ctr"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  <a:ea typeface="Arial"/>
              </a:rPr>
              <a:t>Групповая разработка, управление версиями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"Операционная бригада"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4306680" y="3737520"/>
            <a:ext cx="4801680" cy="2938320"/>
          </a:xfrm>
          <a:prstGeom prst="rect">
            <a:avLst/>
          </a:prstGeom>
          <a:blipFill>
            <a:blip r:embed="rId1"/>
          </a:blipFill>
        </p:spPr>
      </p:sp>
      <p:sp>
        <p:nvSpPr>
          <p:cNvPr id="131" name="TextShape 3"/>
          <p:cNvSpPr txBox="1"/>
          <p:nvPr/>
        </p:nvSpPr>
        <p:spPr>
          <a:xfrm>
            <a:off x="457200" y="1600200"/>
            <a:ext cx="854712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Команды размером &lt;10 человек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Четкое разграничение обязанностей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"Из личного искусства в общественную деятельность"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Система — продукт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одного ума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Версионный контроль</a:t>
            </a:r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Централизованное хранение кода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актуальность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доступность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надежность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Управление версиями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Командная разработка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00"/>
                </a:solidFill>
                <a:latin typeface="Arial"/>
                <a:ea typeface="Arial"/>
              </a:rPr>
              <a:t>Системы контроля версий (VCS)</a:t>
            </a:r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Централизованные 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CVS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VSS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ClearCase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Subversion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Распределенные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Bazaar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Mercurial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Git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Централизованные VCS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1672560" y="1557720"/>
            <a:ext cx="5974920" cy="4686480"/>
          </a:xfrm>
          <a:prstGeom prst="rect">
            <a:avLst/>
          </a:prstGeom>
          <a:blipFill>
            <a:blip r:embed="rId1"/>
          </a:blipFill>
        </p:spPr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Распределенные VCS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2520720" y="1701360"/>
            <a:ext cx="4240080" cy="4773600"/>
          </a:xfrm>
          <a:prstGeom prst="rect">
            <a:avLst/>
          </a:prstGeom>
          <a:blipFill>
            <a:blip r:embed="rId1"/>
          </a:blipFill>
        </p:spPr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VCS и процесс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Чем больше людей, тем сложнее процесс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стиль оформления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тесты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документирование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ревью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ветви разработки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версии библиотек и инструментов</a:t>
            </a:r>
            <a:endParaRPr/>
          </a:p>
          <a:p>
            <a:pPr lvl="1"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third-party библиотеки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Arial"/>
                <a:ea typeface="Arial"/>
              </a:rPr>
              <a:t>A successful Git branching model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4534200" y="1516680"/>
            <a:ext cx="3866400" cy="5158080"/>
          </a:xfrm>
          <a:prstGeom prst="rect">
            <a:avLst/>
          </a:prstGeom>
          <a:blipFill>
            <a:blip r:embed="rId1"/>
          </a:blipFill>
        </p:spPr>
      </p:sp>
      <p:sp>
        <p:nvSpPr>
          <p:cNvPr id="85" name="TextShape 3"/>
          <p:cNvSpPr txBox="1"/>
          <p:nvPr/>
        </p:nvSpPr>
        <p:spPr>
          <a:xfrm>
            <a:off x="457200" y="1600200"/>
            <a:ext cx="3828600" cy="4160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SzPct val="227000"/>
              <a:buFont typeface="Arial"/>
              <a:buChar char="•"/>
            </a:pPr>
            <a:r>
              <a:rPr lang="en-US" sz="2200" u="sng">
                <a:solidFill>
                  <a:srgbClr val="1155cc"/>
                </a:solidFill>
                <a:latin typeface="Arial"/>
                <a:ea typeface="Arial"/>
                <a:hlinkClick r:id="rId2"/>
              </a:rPr>
              <a:t>http://nvie.com/posts/a-successful-git-branching-model/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