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23"/>
  </p:notesMasterIdLst>
  <p:sldIdLst>
    <p:sldId id="256" r:id="rId2"/>
    <p:sldId id="271" r:id="rId3"/>
    <p:sldId id="275" r:id="rId4"/>
    <p:sldId id="272" r:id="rId5"/>
    <p:sldId id="277" r:id="rId6"/>
    <p:sldId id="273" r:id="rId7"/>
    <p:sldId id="278" r:id="rId8"/>
    <p:sldId id="274" r:id="rId9"/>
    <p:sldId id="279" r:id="rId10"/>
    <p:sldId id="259" r:id="rId11"/>
    <p:sldId id="263" r:id="rId12"/>
    <p:sldId id="260" r:id="rId13"/>
    <p:sldId id="261" r:id="rId14"/>
    <p:sldId id="276" r:id="rId15"/>
    <p:sldId id="262" r:id="rId16"/>
    <p:sldId id="265" r:id="rId17"/>
    <p:sldId id="266" r:id="rId18"/>
    <p:sldId id="267" r:id="rId19"/>
    <p:sldId id="268" r:id="rId20"/>
    <p:sldId id="269" r:id="rId21"/>
    <p:sldId id="280" r:id="rId22"/>
  </p:sldIdLst>
  <p:sldSz cx="9144000" cy="6858000" type="screen4x3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570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E97CFA10-4DA4-40DC-8ED7-03BE2D2A8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AD2E730-988A-4E99-B6CC-29C5BCB05FE7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3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08AF1DE-3C57-439D-B1F2-B91B7F664FE7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19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1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1964EE9-94DC-4BBD-93CF-34A809B6B8EF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20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59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8A12983-CCED-41D4-B78A-1BE52AC31C6D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10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AD86C8D-B576-4A10-9907-E38D1AE39D81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11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1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82B339C-904E-47FA-B9B6-8879951726E8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12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699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147A184-7583-4D5F-8857-3BC5400D9A21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13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7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B7AB16D-9414-464B-9884-F73E4B3B6184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15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19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7F741E5-B7B1-4140-9D2B-41E1087950FF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16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7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BBA6BD3-5BD8-4D48-88A2-781438747B5B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17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915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8DBC4FD-3827-4CD1-91F2-2E42BE83787F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18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63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F0FAC-74C6-494B-8B51-B998684C00A2}" type="datetimeFigureOut">
              <a:rPr lang="ru-RU"/>
              <a:pPr>
                <a:defRPr/>
              </a:pPr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2630-0797-455E-BF6D-5B0381CC0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44DA7-DE52-41AE-A1B8-632EA36DAFBD}" type="datetimeFigureOut">
              <a:rPr lang="ru-RU"/>
              <a:pPr>
                <a:defRPr/>
              </a:pPr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40557-355E-4439-B132-E25962952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8CC64-3C7D-4268-BB34-6B179B39E077}" type="datetimeFigureOut">
              <a:rPr lang="ru-RU"/>
              <a:pPr>
                <a:defRPr/>
              </a:pPr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6B46B-4727-40A9-8FCF-A48976426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247BE-2B50-456A-A857-45B4225F5759}" type="datetimeFigureOut">
              <a:rPr lang="ru-RU"/>
              <a:pPr>
                <a:defRPr/>
              </a:pPr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8CE12-41EF-4762-8502-E6EF88AE4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C328-5877-415A-82E2-E429277457FB}" type="datetimeFigureOut">
              <a:rPr lang="ru-RU"/>
              <a:pPr>
                <a:defRPr/>
              </a:pPr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78857-470E-4EBD-B291-25900BEC3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968B2-5FBD-4AE9-960B-64D281B32250}" type="datetimeFigureOut">
              <a:rPr lang="ru-RU"/>
              <a:pPr>
                <a:defRPr/>
              </a:pPr>
              <a:t>07.05.2014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7DF22-CF85-4D1A-8856-106B123CE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FAEB7-AEAB-4D85-9DA9-D5FCD04D7EEE}" type="datetimeFigureOut">
              <a:rPr lang="ru-RU"/>
              <a:pPr>
                <a:defRPr/>
              </a:pPr>
              <a:t>07.05.2014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E432B-076D-4919-866B-6465CC0CF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3FD7A-03E6-48B4-AD52-E05082C8DED3}" type="datetimeFigureOut">
              <a:rPr lang="ru-RU"/>
              <a:pPr>
                <a:defRPr/>
              </a:pPr>
              <a:t>07.05.2014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3EF13-292E-4290-B0ED-9F8AC33BE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ED40F-4806-4348-A483-ECA2AD694E9A}" type="datetimeFigureOut">
              <a:rPr lang="ru-RU"/>
              <a:pPr>
                <a:defRPr/>
              </a:pPr>
              <a:t>07.05.2014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79C00-B544-45AF-950B-449F6C942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A3799-626F-43CF-B5EC-FDEB4F241A65}" type="datetimeFigureOut">
              <a:rPr lang="ru-RU"/>
              <a:pPr>
                <a:defRPr/>
              </a:pPr>
              <a:t>07.05.2014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7AACD-6DE3-48A7-AB12-3E4FBACA1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C4805-82E5-4ABD-8374-D8D9C04D213A}" type="datetimeFigureOut">
              <a:rPr lang="ru-RU"/>
              <a:pPr>
                <a:defRPr/>
              </a:pPr>
              <a:t>07.05.2014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5D239-96C8-4AD2-B1F0-DCAA19AD8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0B7DB4-A3A2-4BE3-B8CF-896A2F41D45C}" type="datetimeFigureOut">
              <a:rPr lang="ru-RU"/>
              <a:pPr>
                <a:defRPr/>
              </a:pPr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2AC7D8-41F3-4B4D-A875-59A78E74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e.math.spbu.ru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du.dluciv.name/" TargetMode="External"/><Relationship Id="rId4" Type="http://schemas.openxmlformats.org/officeDocument/2006/relationships/hyperlink" Target="mailto:dluciv@math.spbu.r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biturient.spbu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07950" y="1411288"/>
            <a:ext cx="89281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6000" b="1">
                <a:latin typeface="Calibri" pitchFamily="34" charset="0"/>
              </a:rPr>
              <a:t>Программная инженерия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411288" y="4941888"/>
            <a:ext cx="639921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3600"/>
              <a:t>направление 09.04.04</a:t>
            </a:r>
          </a:p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3600"/>
              <a:t>магистратура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55650" y="115888"/>
            <a:ext cx="77708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200">
                <a:latin typeface="Calibri" pitchFamily="34" charset="0"/>
              </a:rPr>
              <a:t>Санкт-Петербургский</a:t>
            </a:r>
          </a:p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200">
                <a:latin typeface="Calibri" pitchFamily="34" charset="0"/>
              </a:rPr>
              <a:t>государственный университет</a:t>
            </a:r>
          </a:p>
        </p:txBody>
      </p:sp>
      <p:grpSp>
        <p:nvGrpSpPr>
          <p:cNvPr id="14340" name="Group 6"/>
          <p:cNvGrpSpPr>
            <a:grpSpLocks/>
          </p:cNvGrpSpPr>
          <p:nvPr/>
        </p:nvGrpSpPr>
        <p:grpSpPr bwMode="auto">
          <a:xfrm>
            <a:off x="3913188" y="3284538"/>
            <a:ext cx="1738312" cy="1589087"/>
            <a:chOff x="3360552" y="4581127"/>
            <a:chExt cx="2308803" cy="2109975"/>
          </a:xfrm>
        </p:grpSpPr>
        <p:pic>
          <p:nvPicPr>
            <p:cNvPr id="14341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0552" y="4581127"/>
              <a:ext cx="1817847" cy="1814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2" name="Rectangle 8"/>
            <p:cNvSpPr>
              <a:spLocks noChangeArrowheads="1"/>
            </p:cNvSpPr>
            <p:nvPr/>
          </p:nvSpPr>
          <p:spPr bwMode="auto">
            <a:xfrm>
              <a:off x="4860032" y="5314189"/>
              <a:ext cx="809323" cy="137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l-GR" sz="6600" i="1">
                  <a:latin typeface="Times New Roman" pitchFamily="18" charset="0"/>
                  <a:cs typeface="Times New Roman" pitchFamily="18" charset="0"/>
                </a:rPr>
                <a:t>μ</a:t>
              </a:r>
              <a:endParaRPr lang="ru-RU" sz="3200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040313" y="4832350"/>
            <a:ext cx="39592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 b="1">
                <a:solidFill>
                  <a:srgbClr val="000000"/>
                </a:solidFill>
                <a:latin typeface="Calibri" pitchFamily="34" charset="0"/>
              </a:rPr>
              <a:t>Терехов</a:t>
            </a:r>
          </a:p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 b="1">
                <a:solidFill>
                  <a:srgbClr val="000000"/>
                </a:solidFill>
                <a:latin typeface="Calibri" pitchFamily="34" charset="0"/>
              </a:rPr>
              <a:t>Андрей Николаевич 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>
                <a:solidFill>
                  <a:srgbClr val="000000"/>
                </a:solidFill>
                <a:latin typeface="Calibri" pitchFamily="34" charset="0"/>
              </a:rPr>
              <a:t>д. ф.-м. н., профессор, заведующий кафедрой системного программирования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906838" y="1455738"/>
            <a:ext cx="476885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9213"/>
            <a:ext cx="350837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87338" y="71438"/>
            <a:ext cx="4400550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Область интересов —  технология программирования, программная инженерия, разработка архитектур вычислительных систем.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Автор большого количества статей и монографий.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Соавтор российских образовательных стандартов в области информатики.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Директор НИИ Информациионных технологий СПбГУ.</a:t>
            </a:r>
          </a:p>
        </p:txBody>
      </p:sp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3463" y="3816350"/>
            <a:ext cx="1976437" cy="28670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4582" name="Picture 9" descr="http://crimeanbook.com/images/product_images/popup_images/2120_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888" y="3379788"/>
            <a:ext cx="19907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787900" y="4652963"/>
            <a:ext cx="41036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 b="1">
                <a:solidFill>
                  <a:srgbClr val="000000"/>
                </a:solidFill>
                <a:latin typeface="Calibri" pitchFamily="34" charset="0"/>
              </a:rPr>
              <a:t>Новиков</a:t>
            </a:r>
          </a:p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 b="1">
                <a:solidFill>
                  <a:srgbClr val="000000"/>
                </a:solidFill>
                <a:latin typeface="Calibri" pitchFamily="34" charset="0"/>
              </a:rPr>
              <a:t>Борис Асенович 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>
                <a:solidFill>
                  <a:srgbClr val="000000"/>
                </a:solidFill>
                <a:latin typeface="Calibri" pitchFamily="34" charset="0"/>
              </a:rPr>
              <a:t>д. ф.-м. н., профессор, заведующий кафедрой информационно-аналитических систем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03200"/>
            <a:ext cx="338455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527425"/>
            <a:ext cx="2058987" cy="30273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87350" y="190500"/>
            <a:ext cx="440055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Известный исследователь в области теории баз данных и близких областях.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Лидер исследовательской группы исследования методов организации информации.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Заведующий лабораторией исследования операций НИИММ СПбГУ</a:t>
            </a: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15900" y="4932363"/>
            <a:ext cx="36718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 b="1">
                <a:solidFill>
                  <a:srgbClr val="000000"/>
                </a:solidFill>
                <a:latin typeface="Calibri" pitchFamily="34" charset="0"/>
              </a:rPr>
              <a:t>Косовский</a:t>
            </a:r>
          </a:p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 b="1">
                <a:solidFill>
                  <a:srgbClr val="000000"/>
                </a:solidFill>
                <a:latin typeface="Calibri" pitchFamily="34" charset="0"/>
              </a:rPr>
              <a:t>Николай Кириллович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>
                <a:solidFill>
                  <a:srgbClr val="000000"/>
                </a:solidFill>
                <a:latin typeface="Calibri" pitchFamily="34" charset="0"/>
              </a:rPr>
              <a:t>д. ф.-м. н., профессор, 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>
                <a:solidFill>
                  <a:srgbClr val="000000"/>
                </a:solidFill>
                <a:latin typeface="Calibri" pitchFamily="34" charset="0"/>
              </a:rPr>
              <a:t>заведующий кафедрой 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>
                <a:solidFill>
                  <a:srgbClr val="000000"/>
                </a:solidFill>
                <a:latin typeface="Calibri" pitchFamily="34" charset="0"/>
              </a:rPr>
              <a:t>информатики</a:t>
            </a:r>
          </a:p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sz="2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906838" y="1455738"/>
            <a:ext cx="476885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15888"/>
            <a:ext cx="3768725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254500" y="115888"/>
            <a:ext cx="4708525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215900" indent="-21590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Крупный исследователь в области фундаментальной информатики.</a:t>
            </a:r>
          </a:p>
          <a:p>
            <a:pPr marL="215900" indent="-21590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Интересы:</a:t>
            </a:r>
          </a:p>
          <a:p>
            <a:pPr marL="215900" indent="-215900" hangingPunct="0">
              <a:buClr>
                <a:srgbClr val="000000"/>
              </a:buClr>
              <a:buSzPct val="45000"/>
              <a:buFont typeface="Wingdings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теория сложности алгоритмов,</a:t>
            </a:r>
          </a:p>
          <a:p>
            <a:pPr marL="215900" indent="-215900" hangingPunct="0">
              <a:buClr>
                <a:srgbClr val="000000"/>
              </a:buClr>
              <a:buSzPct val="45000"/>
              <a:buFont typeface="Wingdings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логическое программирование,</a:t>
            </a:r>
          </a:p>
          <a:p>
            <a:pPr marL="215900" indent="-215900" hangingPunct="0">
              <a:buClr>
                <a:srgbClr val="000000"/>
              </a:buClr>
              <a:buSzPct val="45000"/>
              <a:buFont typeface="Wingdings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искусственный интеллект (логические методы, эвристический поиск).</a:t>
            </a:r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5713" y="2762250"/>
            <a:ext cx="2435225" cy="34099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111750" y="4959350"/>
            <a:ext cx="3887788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 b="1">
                <a:solidFill>
                  <a:srgbClr val="000000"/>
                </a:solidFill>
                <a:latin typeface="Calibri" pitchFamily="34" charset="0"/>
              </a:rPr>
              <a:t>Демьянович</a:t>
            </a:r>
          </a:p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 b="1">
                <a:solidFill>
                  <a:srgbClr val="000000"/>
                </a:solidFill>
                <a:latin typeface="Calibri" pitchFamily="34" charset="0"/>
              </a:rPr>
              <a:t>Юрий Казимирович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>
                <a:solidFill>
                  <a:srgbClr val="000000"/>
                </a:solidFill>
                <a:latin typeface="Calibri" pitchFamily="34" charset="0"/>
              </a:rPr>
              <a:t>д. ф.-м. н., профессор, заведующий кафедрой параллельных алгоритмов</a:t>
            </a:r>
          </a:p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sz="2200">
              <a:solidFill>
                <a:srgbClr val="000000"/>
              </a:solidFill>
              <a:latin typeface="Calibri" pitchFamily="34" charset="0"/>
            </a:endParaRPr>
          </a:p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sz="2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906838" y="1455738"/>
            <a:ext cx="476885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4775" y="214313"/>
            <a:ext cx="3743325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12725" y="190500"/>
            <a:ext cx="4400550" cy="640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Область научных интересов — параллельные вычислительные алгоритмы, архитектура параллельных вычислительных систем, минимальные сплайны.</a:t>
            </a:r>
          </a:p>
        </p:txBody>
      </p:sp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7613" y="3276600"/>
            <a:ext cx="2312987" cy="3352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133600"/>
            <a:ext cx="2378075" cy="3352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44463" y="4895850"/>
            <a:ext cx="3598862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200" b="1">
                <a:solidFill>
                  <a:srgbClr val="000000"/>
                </a:solidFill>
                <a:latin typeface="Calibri" pitchFamily="34" charset="0"/>
              </a:rPr>
              <a:t>Немнюгин</a:t>
            </a:r>
            <a:br>
              <a:rPr lang="ru-RU" sz="2200" b="1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2200" b="1">
                <a:solidFill>
                  <a:srgbClr val="000000"/>
                </a:solidFill>
                <a:latin typeface="Calibri" pitchFamily="34" charset="0"/>
              </a:rPr>
              <a:t>Сергей Андреевич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200">
                <a:solidFill>
                  <a:srgbClr val="000000"/>
                </a:solidFill>
                <a:latin typeface="Calibri" pitchFamily="34" charset="0"/>
              </a:rPr>
              <a:t>к.ф.-м.н., доцент кафедры вычислительной физики</a:t>
            </a:r>
          </a:p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ru-RU" sz="2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906838" y="1455738"/>
            <a:ext cx="476885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91038" y="190500"/>
            <a:ext cx="4400550" cy="64055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5000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b="1" dirty="0"/>
              <a:t>Основные направления деятельности и научные интересы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dirty="0"/>
              <a:t>Разработка и применение методов статистического моделирования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dirty="0"/>
              <a:t>Применение высокопроизводительных вычислительных систем для решения задач вычислительной физики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dirty="0"/>
              <a:t>Разработка математических моделей экономики и финансовых рынков, разработка и применение методов численного анализа для исследования этих моделей.</a:t>
            </a:r>
            <a:endParaRPr 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8" y="260350"/>
            <a:ext cx="3871912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087813"/>
            <a:ext cx="1871663" cy="26273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0180" name="Picture 4" descr="http://s56.radikal.ru/i154/1008/20/0582860628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9175" y="3924300"/>
            <a:ext cx="1905000" cy="266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44463" y="4895850"/>
            <a:ext cx="3598862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200" b="1">
                <a:solidFill>
                  <a:srgbClr val="000000"/>
                </a:solidFill>
                <a:latin typeface="Calibri" pitchFamily="34" charset="0"/>
              </a:rPr>
              <a:t>Сафонов</a:t>
            </a:r>
          </a:p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200" b="1">
                <a:solidFill>
                  <a:srgbClr val="000000"/>
                </a:solidFill>
                <a:latin typeface="Calibri" pitchFamily="34" charset="0"/>
              </a:rPr>
              <a:t>Владимир Олегович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200">
                <a:solidFill>
                  <a:srgbClr val="000000"/>
                </a:solidFill>
                <a:latin typeface="Calibri" pitchFamily="34" charset="0"/>
              </a:rPr>
              <a:t>д. т. н., профессор кафедры информатики,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200">
                <a:solidFill>
                  <a:srgbClr val="000000"/>
                </a:solidFill>
                <a:latin typeface="Calibri" pitchFamily="34" charset="0"/>
              </a:rPr>
              <a:t>член-корреспондент РАЕН </a:t>
            </a:r>
          </a:p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ru-RU" sz="2200">
              <a:solidFill>
                <a:srgbClr val="000000"/>
              </a:solidFill>
              <a:latin typeface="Calibri" pitchFamily="34" charset="0"/>
            </a:endParaRPr>
          </a:p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ru-RU" sz="2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906838" y="1455738"/>
            <a:ext cx="476885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8913"/>
            <a:ext cx="3471863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491038" y="190500"/>
            <a:ext cx="4400550" cy="640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Крупный исследователь и педагог в области технологии разработки ПО, технологии трансляций.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Лауреат Премий Правительства Санкт-Петербурга (1999) и Санкт-Петербургского государственного университета (2010) за циклы научных трудов.</a:t>
            </a:r>
          </a:p>
        </p:txBody>
      </p:sp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0175" y="3157538"/>
            <a:ext cx="2141538" cy="34401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2613" y="2735263"/>
            <a:ext cx="2192337" cy="3279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427538" y="4479925"/>
            <a:ext cx="45354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200" b="1">
                <a:solidFill>
                  <a:srgbClr val="000000"/>
                </a:solidFill>
                <a:latin typeface="Calibri" pitchFamily="34" charset="0"/>
              </a:rPr>
              <a:t>Граничин</a:t>
            </a:r>
          </a:p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200" b="1">
                <a:solidFill>
                  <a:srgbClr val="000000"/>
                </a:solidFill>
                <a:latin typeface="Calibri" pitchFamily="34" charset="0"/>
              </a:rPr>
              <a:t>Олег Николаевич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200">
                <a:solidFill>
                  <a:srgbClr val="000000"/>
                </a:solidFill>
                <a:latin typeface="Calibri" pitchFamily="34" charset="0"/>
              </a:rPr>
              <a:t>д. ф.-м. н., профессор, заведующий 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200">
                <a:solidFill>
                  <a:srgbClr val="000000"/>
                </a:solidFill>
                <a:latin typeface="Calibri" pitchFamily="34" charset="0"/>
              </a:rPr>
              <a:t>лабораторией стохастических 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200">
                <a:solidFill>
                  <a:srgbClr val="000000"/>
                </a:solidFill>
                <a:latin typeface="Calibri" pitchFamily="34" charset="0"/>
              </a:rPr>
              <a:t>вычислительных систем 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200">
                <a:solidFill>
                  <a:srgbClr val="000000"/>
                </a:solidFill>
                <a:latin typeface="Calibri" pitchFamily="34" charset="0"/>
              </a:rPr>
              <a:t>НИИИТ СПбГУ</a:t>
            </a:r>
          </a:p>
        </p:txBody>
      </p:sp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88913"/>
            <a:ext cx="3959225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503238" y="228600"/>
            <a:ext cx="36718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marL="215900" indent="-21590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>
                <a:solidFill>
                  <a:srgbClr val="000000"/>
                </a:solidFill>
              </a:rPr>
              <a:t>Область научных интересов:</a:t>
            </a:r>
          </a:p>
          <a:p>
            <a:pPr marL="215900" indent="-215900" hangingPunct="0">
              <a:buClr>
                <a:srgbClr val="000000"/>
              </a:buClr>
              <a:buSzPct val="45000"/>
              <a:buFont typeface="Wingdings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>
                <a:solidFill>
                  <a:srgbClr val="000000"/>
                </a:solidFill>
              </a:rPr>
              <a:t>общие вопросы теории вычислений</a:t>
            </a:r>
          </a:p>
          <a:p>
            <a:pPr marL="215900" indent="-215900" hangingPunct="0">
              <a:buClr>
                <a:srgbClr val="000000"/>
              </a:buClr>
              <a:buSzPct val="45000"/>
              <a:buFont typeface="Wingdings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>
                <a:solidFill>
                  <a:srgbClr val="000000"/>
                </a:solidFill>
              </a:rPr>
              <a:t>адаптивное и оптимальное</a:t>
            </a:r>
          </a:p>
          <a:p>
            <a:pPr marL="215900" indent="-215900" hangingPunct="0">
              <a:buClr>
                <a:srgbClr val="000000"/>
              </a:buClr>
              <a:buSzPct val="45000"/>
              <a:buFont typeface="Wingdings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>
                <a:solidFill>
                  <a:srgbClr val="000000"/>
                </a:solidFill>
              </a:rPr>
              <a:t>управление</a:t>
            </a:r>
          </a:p>
          <a:p>
            <a:pPr marL="215900" indent="-215900" hangingPunct="0">
              <a:buClr>
                <a:srgbClr val="000000"/>
              </a:buClr>
              <a:buSzPct val="45000"/>
              <a:buFont typeface="Wingdings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>
                <a:solidFill>
                  <a:srgbClr val="000000"/>
                </a:solidFill>
              </a:rPr>
              <a:t>рандомизированные алгоритмы</a:t>
            </a:r>
          </a:p>
          <a:p>
            <a:pPr marL="215900" indent="-215900" hangingPunct="0">
              <a:buClr>
                <a:srgbClr val="000000"/>
              </a:buClr>
              <a:buSzPct val="45000"/>
              <a:buFont typeface="Wingdings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>
                <a:solidFill>
                  <a:srgbClr val="000000"/>
                </a:solidFill>
              </a:rPr>
              <a:t>многомерного оценивания и</a:t>
            </a:r>
          </a:p>
          <a:p>
            <a:pPr marL="215900" indent="-215900" hangingPunct="0">
              <a:buClr>
                <a:srgbClr val="000000"/>
              </a:buClr>
              <a:buSzPct val="45000"/>
              <a:buFont typeface="Wingdings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>
                <a:solidFill>
                  <a:srgbClr val="000000"/>
                </a:solidFill>
              </a:rPr>
              <a:t>оптимизации</a:t>
            </a:r>
          </a:p>
          <a:p>
            <a:pPr marL="215900" indent="-215900" hangingPunct="0">
              <a:buClr>
                <a:srgbClr val="000000"/>
              </a:buClr>
              <a:buSzPct val="45000"/>
              <a:buFont typeface="Wingdings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>
                <a:solidFill>
                  <a:srgbClr val="000000"/>
                </a:solidFill>
              </a:rPr>
              <a:t>идентификация систем</a:t>
            </a:r>
          </a:p>
          <a:p>
            <a:pPr marL="215900" indent="-215900" hangingPunct="0">
              <a:buClr>
                <a:srgbClr val="000000"/>
              </a:buClr>
              <a:buSzPct val="45000"/>
              <a:buFont typeface="Wingdings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>
                <a:solidFill>
                  <a:srgbClr val="000000"/>
                </a:solidFill>
              </a:rPr>
              <a:t>обучающиеся системы</a:t>
            </a:r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0225" y="3886200"/>
            <a:ext cx="2016125" cy="27384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311525"/>
            <a:ext cx="1795463" cy="27352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79388" y="4941888"/>
            <a:ext cx="417512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 b="1">
                <a:solidFill>
                  <a:srgbClr val="000000"/>
                </a:solidFill>
                <a:latin typeface="Calibri" pitchFamily="34" charset="0"/>
              </a:rPr>
              <a:t>Нестеров</a:t>
            </a:r>
          </a:p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 b="1">
                <a:solidFill>
                  <a:srgbClr val="000000"/>
                </a:solidFill>
                <a:latin typeface="Calibri" pitchFamily="34" charset="0"/>
              </a:rPr>
              <a:t>Вячеслав Михайлович 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>
                <a:solidFill>
                  <a:srgbClr val="000000"/>
                </a:solidFill>
                <a:latin typeface="Calibri" pitchFamily="34" charset="0"/>
              </a:rPr>
              <a:t>д. ф.-м. н. профессор кафедры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>
                <a:solidFill>
                  <a:srgbClr val="000000"/>
                </a:solidFill>
                <a:latin typeface="Calibri" pitchFamily="34" charset="0"/>
              </a:rPr>
              <a:t>информационно-аналитических систем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188913"/>
            <a:ext cx="37131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491038" y="190500"/>
            <a:ext cx="4400550" cy="640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215900" indent="-21590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Область интересов — программная инженерия, в частности:</a:t>
            </a:r>
          </a:p>
          <a:p>
            <a:pPr marL="215900" indent="-215900" hangingPunct="0">
              <a:buClr>
                <a:srgbClr val="000000"/>
              </a:buClr>
              <a:buSzPct val="45000"/>
              <a:buFont typeface="Wingdings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Системы и методы хранения информации</a:t>
            </a:r>
          </a:p>
          <a:p>
            <a:pPr marL="215900" indent="-215900" hangingPunct="0">
              <a:buClr>
                <a:srgbClr val="000000"/>
              </a:buClr>
              <a:buSzPct val="45000"/>
              <a:buFont typeface="Wingdings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Обработка и управление данными в облаке</a:t>
            </a:r>
          </a:p>
          <a:p>
            <a:pPr marL="215900" indent="-215900" hangingPunct="0">
              <a:buClr>
                <a:srgbClr val="000000"/>
              </a:buClr>
              <a:buSzPct val="45000"/>
              <a:buFont typeface="Wingdings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Интеллектуальные системы поиска информации в распределенной среде</a:t>
            </a:r>
          </a:p>
          <a:p>
            <a:pPr marL="215900" indent="-215900" hangingPunct="0">
              <a:buClr>
                <a:srgbClr val="000000"/>
              </a:buClr>
              <a:buSzPct val="45000"/>
              <a:buFont typeface="Wingdings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Виртуализация информационных сервисов</a:t>
            </a:r>
          </a:p>
          <a:p>
            <a:pPr marL="215900" indent="-215900" hangingPunct="0">
              <a:buClr>
                <a:srgbClr val="000000"/>
              </a:buClr>
              <a:buSzPct val="45000"/>
              <a:buFont typeface="Wingdings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Анализ данных в распределенных системах</a:t>
            </a:r>
          </a:p>
          <a:p>
            <a:pPr marL="215900" indent="-215900" hangingPunct="0">
              <a:buClr>
                <a:srgbClr val="000000"/>
              </a:buClr>
              <a:buSzPct val="45000"/>
              <a:buFont typeface="Wingdings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Алгоритмические аспекты сжатия, кодирования и повышения надежности хранения информации</a:t>
            </a:r>
          </a:p>
          <a:p>
            <a:pPr marL="215900" indent="-21590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000">
              <a:solidFill>
                <a:srgbClr val="000000"/>
              </a:solidFill>
              <a:latin typeface="Calibri" pitchFamily="34" charset="0"/>
            </a:endParaRPr>
          </a:p>
          <a:p>
            <a:pPr marL="215900" indent="-21590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генеральный директор ЗАО «Санкт-Петербургский Центр разработок компании «ЕМС»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327650" y="4940300"/>
            <a:ext cx="37179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 b="1">
                <a:solidFill>
                  <a:srgbClr val="000000"/>
                </a:solidFill>
                <a:latin typeface="Calibri" pitchFamily="34" charset="0"/>
              </a:rPr>
              <a:t>Булычев</a:t>
            </a:r>
          </a:p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 b="1">
                <a:solidFill>
                  <a:srgbClr val="000000"/>
                </a:solidFill>
                <a:latin typeface="Calibri" pitchFamily="34" charset="0"/>
              </a:rPr>
              <a:t>Дмитрий Юрьевич </a:t>
            </a:r>
          </a:p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>
                <a:solidFill>
                  <a:srgbClr val="000000"/>
                </a:solidFill>
                <a:latin typeface="Calibri" pitchFamily="34" charset="0"/>
              </a:rPr>
              <a:t>к. ф.-м. н., доцент кафедры</a:t>
            </a:r>
          </a:p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>
                <a:solidFill>
                  <a:srgbClr val="000000"/>
                </a:solidFill>
                <a:latin typeface="Calibri" pitchFamily="34" charset="0"/>
              </a:rPr>
              <a:t>системного программирования </a:t>
            </a: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88925" y="252413"/>
            <a:ext cx="4246563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215900" indent="-21590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Области интересов:</a:t>
            </a:r>
          </a:p>
          <a:p>
            <a:pPr marL="215900" indent="-215900" hangingPunct="0">
              <a:buClr>
                <a:srgbClr val="000000"/>
              </a:buClr>
              <a:buSzPct val="45000"/>
              <a:buFont typeface="Wingdings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описание, моделирование и синтез компьютерных архитектур</a:t>
            </a:r>
          </a:p>
          <a:p>
            <a:pPr marL="215900" indent="-215900" hangingPunct="0">
              <a:buClr>
                <a:srgbClr val="000000"/>
              </a:buClr>
              <a:buSzPct val="45000"/>
              <a:buFont typeface="Wingdings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построение трансляторов</a:t>
            </a:r>
          </a:p>
          <a:p>
            <a:pPr marL="215900" indent="-215900" hangingPunct="0">
              <a:buClr>
                <a:srgbClr val="000000"/>
              </a:buClr>
              <a:buSzPct val="45000"/>
              <a:buFont typeface="Wingdings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приложения теории графов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0675" y="287338"/>
            <a:ext cx="3419475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63" y="1916113"/>
            <a:ext cx="4846637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52413" y="4724400"/>
            <a:ext cx="42465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 b="1">
                <a:solidFill>
                  <a:srgbClr val="000000"/>
                </a:solidFill>
                <a:latin typeface="Calibri" pitchFamily="34" charset="0"/>
              </a:rPr>
              <a:t>Кознов</a:t>
            </a:r>
          </a:p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 b="1">
                <a:solidFill>
                  <a:srgbClr val="000000"/>
                </a:solidFill>
                <a:latin typeface="Calibri" pitchFamily="34" charset="0"/>
              </a:rPr>
              <a:t>Дмитрий Владимирович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>
                <a:solidFill>
                  <a:srgbClr val="000000"/>
                </a:solidFill>
                <a:latin typeface="Calibri" pitchFamily="34" charset="0"/>
              </a:rPr>
              <a:t>к. ф.-м. н., доцент кафедры 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>
                <a:solidFill>
                  <a:srgbClr val="000000"/>
                </a:solidFill>
                <a:latin typeface="Calibri" pitchFamily="34" charset="0"/>
              </a:rPr>
              <a:t>системного программирования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1300" y="3848100"/>
            <a:ext cx="1903413" cy="28940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/>
          <a:srcRect l="19995" r="13989"/>
          <a:stretch>
            <a:fillRect/>
          </a:stretch>
        </p:blipFill>
        <p:spPr bwMode="auto">
          <a:xfrm>
            <a:off x="323850" y="476250"/>
            <a:ext cx="36004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103688" y="396875"/>
            <a:ext cx="4859337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215900" indent="-21590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Области интересов:</a:t>
            </a:r>
          </a:p>
          <a:p>
            <a:pPr marL="215900" indent="-215900" hangingPunct="0">
              <a:buClr>
                <a:srgbClr val="000000"/>
              </a:buClr>
              <a:buSzPct val="45000"/>
              <a:buFont typeface="Wingdings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визуальное моделирование ПО</a:t>
            </a:r>
          </a:p>
          <a:p>
            <a:pPr marL="215900" indent="-215900" hangingPunct="0">
              <a:buClr>
                <a:srgbClr val="000000"/>
              </a:buClr>
              <a:buSzPct val="45000"/>
              <a:buFont typeface="Wingdings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технологии образования</a:t>
            </a:r>
          </a:p>
          <a:p>
            <a:pPr marL="215900" indent="-215900" hangingPunct="0">
              <a:buClr>
                <a:srgbClr val="000000"/>
              </a:buClr>
              <a:buSzPct val="45000"/>
              <a:buFont typeface="Wingdings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разработка технической документации</a:t>
            </a:r>
          </a:p>
          <a:p>
            <a:pPr marL="215900" indent="-21590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000">
              <a:solidFill>
                <a:srgbClr val="000000"/>
              </a:solidFill>
              <a:latin typeface="Calibri" pitchFamily="34" charset="0"/>
            </a:endParaRPr>
          </a:p>
          <a:p>
            <a:pPr marL="215900" indent="-21590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Научный руководитель большого количества квалификационных работ бакалавров и специалистов, магистерских и кандидатских диссертаций</a:t>
            </a:r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6175" y="3860800"/>
            <a:ext cx="1776413" cy="26019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Профили подготовки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Технологии </a:t>
            </a:r>
            <a:r>
              <a:rPr lang="ru-RU" dirty="0"/>
              <a:t>программного </a:t>
            </a:r>
            <a:r>
              <a:rPr lang="ru-RU" dirty="0" smtClean="0"/>
              <a:t>обеспечения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/>
              <a:t>Software Technologies</a:t>
            </a:r>
            <a:r>
              <a:rPr lang="ru-RU" dirty="0" smtClean="0"/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Архитектура </a:t>
            </a:r>
            <a:r>
              <a:rPr lang="ru-RU" dirty="0"/>
              <a:t>вычислительных систем и </a:t>
            </a:r>
            <a:r>
              <a:rPr lang="ru-RU" dirty="0" smtClean="0"/>
              <a:t>сетей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 smtClean="0"/>
              <a:t>Computer and Network Architecture</a:t>
            </a:r>
            <a:r>
              <a:rPr lang="ru-RU" dirty="0" smtClean="0"/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895850" y="5013325"/>
            <a:ext cx="407828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 b="1">
                <a:solidFill>
                  <a:srgbClr val="000000"/>
                </a:solidFill>
                <a:latin typeface="Calibri" pitchFamily="34" charset="0"/>
              </a:rPr>
              <a:t>Графеева</a:t>
            </a:r>
          </a:p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 b="1">
                <a:solidFill>
                  <a:srgbClr val="000000"/>
                </a:solidFill>
                <a:latin typeface="Calibri" pitchFamily="34" charset="0"/>
              </a:rPr>
              <a:t>Наталья Генриховна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>
                <a:solidFill>
                  <a:srgbClr val="000000"/>
                </a:solidFill>
                <a:latin typeface="Calibri" pitchFamily="34" charset="0"/>
              </a:rPr>
              <a:t>к. ф.-м. н., доцент кафедры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>
                <a:solidFill>
                  <a:srgbClr val="000000"/>
                </a:solidFill>
                <a:latin typeface="Calibri" pitchFamily="34" charset="0"/>
              </a:rPr>
              <a:t>информационно-аналитических систем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8600"/>
            <a:ext cx="32194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87350" y="225425"/>
            <a:ext cx="440055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215900" indent="-21590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Области интересов:</a:t>
            </a:r>
          </a:p>
          <a:p>
            <a:pPr marL="215900" indent="-215900" hangingPunct="0">
              <a:buClr>
                <a:srgbClr val="000000"/>
              </a:buClr>
              <a:buSzPct val="45000"/>
              <a:buFont typeface="Wingdings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СУБД</a:t>
            </a:r>
          </a:p>
          <a:p>
            <a:pPr marL="215900" indent="-215900" hangingPunct="0">
              <a:buClr>
                <a:srgbClr val="000000"/>
              </a:buClr>
              <a:buSzPct val="45000"/>
              <a:buFont typeface="Wingdings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разработка промышленных информационных систем</a:t>
            </a:r>
          </a:p>
          <a:p>
            <a:pPr marL="215900" indent="-215900" hangingPunct="0">
              <a:buClr>
                <a:srgbClr val="000000"/>
              </a:buClr>
              <a:buSzPct val="45000"/>
              <a:buFont typeface="Wingdings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среды разработки программного обеспечения IV поколения</a:t>
            </a:r>
          </a:p>
          <a:p>
            <a:pPr marL="215900" indent="-21590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000">
              <a:solidFill>
                <a:srgbClr val="000000"/>
              </a:solidFill>
              <a:latin typeface="Calibri" pitchFamily="34" charset="0"/>
            </a:endParaRPr>
          </a:p>
          <a:p>
            <a:pPr marL="215900" indent="-21590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Научный руководитель большого количества дипломных работ бакалавров, специалистов и магистерских диссертаций</a:t>
            </a: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3956050"/>
            <a:ext cx="1871663" cy="26019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http://chart.googleapis.com/chart?cht=qr&amp;chs=450x450&amp;choe=UTF-8&amp;chld=H&amp;chl=http://goo.gl/aqS5W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125538"/>
            <a:ext cx="32400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6000" b="1" smtClean="0"/>
              <a:t>Спасибо</a:t>
            </a:r>
            <a:r>
              <a:rPr lang="en-US" sz="6000" b="1" smtClean="0"/>
              <a:t>.</a:t>
            </a:r>
            <a:endParaRPr lang="ru-RU" sz="6000" b="1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smtClean="0">
              <a:hlinkClick r:id="rId3"/>
            </a:endParaRPr>
          </a:p>
          <a:p>
            <a:pPr marL="0" indent="0">
              <a:buFont typeface="Arial" charset="0"/>
              <a:buNone/>
            </a:pPr>
            <a:r>
              <a:rPr lang="en-US" smtClean="0">
                <a:hlinkClick r:id="rId3"/>
              </a:rPr>
              <a:t>http://se.math.spbu.ru/</a:t>
            </a:r>
            <a:endParaRPr lang="en-US" smtClean="0"/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r>
              <a:rPr lang="ru-RU" smtClean="0"/>
              <a:t>Ответственный за программу</a:t>
            </a:r>
            <a:r>
              <a:rPr lang="en-US" smtClean="0"/>
              <a:t> — </a:t>
            </a:r>
            <a:r>
              <a:rPr lang="ru-RU" smtClean="0"/>
              <a:t>Д. В. Луцив</a:t>
            </a: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smtClean="0"/>
              <a:t>				</a:t>
            </a:r>
            <a:r>
              <a:rPr lang="en-US" smtClean="0">
                <a:hlinkClick r:id="rId4"/>
              </a:rPr>
              <a:t>dluciv@math.spbu.ru</a:t>
            </a: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smtClean="0"/>
              <a:t>				</a:t>
            </a:r>
            <a:r>
              <a:rPr lang="en-US" smtClean="0">
                <a:hlinkClick r:id="rId5"/>
              </a:rPr>
              <a:t>http://edu.dluciv.name/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Задействованы кафедры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/>
              <a:t>Выпускающая кафедра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/>
              <a:t>Кафедра системного программирования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/>
              <a:t>Также участвуют кафедры: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/>
              <a:t>информационно-аналитических систем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информатики</a:t>
            </a:r>
            <a:endParaRPr lang="ru-RU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параллельных </a:t>
            </a:r>
            <a:r>
              <a:rPr lang="ru-RU" sz="2800" dirty="0"/>
              <a:t>алгоритмов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/>
              <a:t>исследования операций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/>
              <a:t>статистического моделирования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/>
              <a:t>вычислительной физики (Физфак)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Условия поступления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mtClean="0"/>
              <a:t>Вся техническая информация у приёмной комиссии – </a:t>
            </a:r>
            <a:r>
              <a:rPr lang="en-US" smtClean="0">
                <a:hlinkClick r:id="rId2"/>
              </a:rPr>
              <a:t>http</a:t>
            </a:r>
            <a:r>
              <a:rPr lang="ru-RU" smtClean="0">
                <a:hlinkClick r:id="rId2"/>
              </a:rPr>
              <a:t>://</a:t>
            </a:r>
            <a:r>
              <a:rPr lang="en-US" smtClean="0">
                <a:hlinkClick r:id="rId2"/>
              </a:rPr>
              <a:t>www</a:t>
            </a:r>
            <a:r>
              <a:rPr lang="ru-RU" smtClean="0">
                <a:hlinkClick r:id="rId2"/>
              </a:rPr>
              <a:t>.</a:t>
            </a:r>
            <a:r>
              <a:rPr lang="en-US" smtClean="0">
                <a:hlinkClick r:id="rId2"/>
              </a:rPr>
              <a:t>abiturient</a:t>
            </a:r>
            <a:r>
              <a:rPr lang="ru-RU" smtClean="0">
                <a:hlinkClick r:id="rId2"/>
              </a:rPr>
              <a:t>.</a:t>
            </a:r>
            <a:r>
              <a:rPr lang="en-US" smtClean="0">
                <a:hlinkClick r:id="rId2"/>
              </a:rPr>
              <a:t>spbu</a:t>
            </a:r>
            <a:r>
              <a:rPr lang="ru-RU" smtClean="0">
                <a:hlinkClick r:id="rId2"/>
              </a:rPr>
              <a:t>.</a:t>
            </a:r>
            <a:r>
              <a:rPr lang="en-US" smtClean="0">
                <a:hlinkClick r:id="rId2"/>
              </a:rPr>
              <a:t>ru/</a:t>
            </a:r>
            <a:endParaRPr lang="en-US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mtClean="0"/>
              <a:t> </a:t>
            </a:r>
          </a:p>
        </p:txBody>
      </p:sp>
      <p:pic>
        <p:nvPicPr>
          <p:cNvPr id="18435" name="Picture 5" descr="http://chart.googleapis.com/chart?cht=qr&amp;chs=450x450&amp;choe=UTF-8&amp;chld=H&amp;chl=http://goo.gl/Bfg7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852738"/>
            <a:ext cx="28797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r>
              <a:rPr lang="ru-RU" smtClean="0"/>
              <a:t>Кафедра системного программирования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ru-RU" smtClean="0"/>
              <a:t>По результатам опроса Ъ-Санкт-Петербург кафедра готовит одних из лучших </a:t>
            </a:r>
            <a:r>
              <a:rPr lang="en-US" smtClean="0"/>
              <a:t>IT-</a:t>
            </a:r>
            <a:r>
              <a:rPr lang="ru-RU" smtClean="0"/>
              <a:t>специалистов</a:t>
            </a:r>
          </a:p>
          <a:p>
            <a:r>
              <a:rPr lang="ru-RU" smtClean="0"/>
              <a:t>Около 50 выпускников в год</a:t>
            </a:r>
          </a:p>
          <a:p>
            <a:r>
              <a:rPr lang="ru-RU" smtClean="0"/>
              <a:t>Первая в России бакалаврская программа по информатике (2006 г., </a:t>
            </a:r>
            <a:r>
              <a:rPr lang="en-US" smtClean="0"/>
              <a:t>010400 </a:t>
            </a:r>
            <a:r>
              <a:rPr lang="ru-RU" smtClean="0"/>
              <a:t>информационные технологии)</a:t>
            </a: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4941888"/>
            <a:ext cx="5292725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Исследования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Трансляторы</a:t>
            </a:r>
          </a:p>
          <a:p>
            <a:pPr eaLnBrk="1" hangingPunct="1"/>
            <a:r>
              <a:rPr lang="ru-RU" sz="2800" smtClean="0"/>
              <a:t>Операционные системы</a:t>
            </a:r>
          </a:p>
          <a:p>
            <a:pPr eaLnBrk="1" hangingPunct="1"/>
            <a:r>
              <a:rPr lang="ru-RU" sz="2800" smtClean="0"/>
              <a:t>СУБД и информационные системы</a:t>
            </a:r>
          </a:p>
          <a:p>
            <a:pPr eaLnBrk="1" hangingPunct="1"/>
            <a:r>
              <a:rPr lang="ru-RU" sz="2800" smtClean="0"/>
              <a:t>Мультиагентные системы</a:t>
            </a:r>
          </a:p>
          <a:p>
            <a:pPr eaLnBrk="1" hangingPunct="1"/>
            <a:r>
              <a:rPr lang="ru-RU" sz="2800" smtClean="0"/>
              <a:t>Высокопроизводительные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ru-RU" sz="2800" smtClean="0"/>
              <a:t>(параллельные, распределённые) вычисления</a:t>
            </a:r>
          </a:p>
          <a:p>
            <a:pPr eaLnBrk="1" hangingPunct="1"/>
            <a:r>
              <a:rPr lang="ru-RU" sz="2800" smtClean="0"/>
              <a:t>Машинное зрение</a:t>
            </a:r>
          </a:p>
          <a:p>
            <a:pPr eaLnBrk="1" hangingPunct="1"/>
            <a:r>
              <a:rPr lang="ru-RU" sz="2800" smtClean="0"/>
              <a:t>Организация производственной и исследовательской деятельности в </a:t>
            </a:r>
            <a:r>
              <a:rPr lang="en-US" sz="2800" smtClean="0"/>
              <a:t>IT</a:t>
            </a: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Генезис программы</a:t>
            </a:r>
          </a:p>
        </p:txBody>
      </p:sp>
      <p:sp>
        <p:nvSpPr>
          <p:cNvPr id="4" name="Rectangle 3"/>
          <p:cNvSpPr/>
          <p:nvPr/>
        </p:nvSpPr>
        <p:spPr>
          <a:xfrm>
            <a:off x="684213" y="1412875"/>
            <a:ext cx="2447925" cy="11525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/>
              <a:t>010400 Б информационные технологии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/>
              <a:t>2006-2010 (2010-2014)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6011863" y="1412875"/>
            <a:ext cx="2447925" cy="11525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/>
              <a:t>010400 М информационные технологии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/>
              <a:t>2010 (2012)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6011863" y="2955925"/>
            <a:ext cx="2447925" cy="1150938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539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/>
              <a:t>010300 М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/>
              <a:t>ф. и. </a:t>
            </a:r>
            <a:r>
              <a:rPr lang="en-US" dirty="0"/>
              <a:t>&amp; </a:t>
            </a:r>
            <a:r>
              <a:rPr lang="ru-RU" dirty="0"/>
              <a:t>и. т.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/>
              <a:t>2011-н.в. (2013-н.в.)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684213" y="2955925"/>
            <a:ext cx="2447925" cy="1152525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539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/>
              <a:t>231000 Б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/>
              <a:t>программная инженерия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/>
              <a:t>2011-н.в. (2015-…)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6011863" y="4500563"/>
            <a:ext cx="2447925" cy="1150937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539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/>
              <a:t>09.04.04 М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/>
              <a:t>программная инженерия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/>
              <a:t>2014-… (2016-…)</a:t>
            </a:r>
            <a:endParaRPr lang="ru-RU" dirty="0"/>
          </a:p>
        </p:txBody>
      </p:sp>
      <p:cxnSp>
        <p:nvCxnSpPr>
          <p:cNvPr id="13" name="Elbow Connector 12"/>
          <p:cNvCxnSpPr>
            <a:stCxn id="5" idx="1"/>
            <a:endCxn id="8" idx="1"/>
          </p:cNvCxnSpPr>
          <p:nvPr/>
        </p:nvCxnSpPr>
        <p:spPr>
          <a:xfrm rot="10800000" flipV="1">
            <a:off x="6011863" y="1989138"/>
            <a:ext cx="12700" cy="3086100"/>
          </a:xfrm>
          <a:prstGeom prst="bentConnector3">
            <a:avLst>
              <a:gd name="adj1" fmla="val 2534693"/>
            </a:avLst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5" idx="3"/>
            <a:endCxn id="6" idx="3"/>
          </p:cNvCxnSpPr>
          <p:nvPr/>
        </p:nvCxnSpPr>
        <p:spPr>
          <a:xfrm>
            <a:off x="8459788" y="1989138"/>
            <a:ext cx="12700" cy="1543050"/>
          </a:xfrm>
          <a:prstGeom prst="bentConnector3">
            <a:avLst>
              <a:gd name="adj1" fmla="val 2461228"/>
            </a:avLst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8" idx="0"/>
          </p:cNvCxnSpPr>
          <p:nvPr/>
        </p:nvCxnSpPr>
        <p:spPr>
          <a:xfrm>
            <a:off x="7235825" y="4106863"/>
            <a:ext cx="0" cy="3937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2"/>
            <a:endCxn id="7" idx="0"/>
          </p:cNvCxnSpPr>
          <p:nvPr/>
        </p:nvCxnSpPr>
        <p:spPr>
          <a:xfrm>
            <a:off x="1908175" y="2565400"/>
            <a:ext cx="0" cy="39052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15" name="Group 31"/>
          <p:cNvGrpSpPr>
            <a:grpSpLocks/>
          </p:cNvGrpSpPr>
          <p:nvPr/>
        </p:nvGrpSpPr>
        <p:grpSpPr bwMode="auto">
          <a:xfrm>
            <a:off x="3360738" y="4581525"/>
            <a:ext cx="1738312" cy="1589088"/>
            <a:chOff x="3360552" y="4581127"/>
            <a:chExt cx="2308803" cy="2109975"/>
          </a:xfrm>
        </p:grpSpPr>
        <p:pic>
          <p:nvPicPr>
            <p:cNvPr id="21516" name="Picture 2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60552" y="4581127"/>
              <a:ext cx="1817847" cy="1814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7" name="Rectangle 30"/>
            <p:cNvSpPr>
              <a:spLocks noChangeArrowheads="1"/>
            </p:cNvSpPr>
            <p:nvPr/>
          </p:nvSpPr>
          <p:spPr bwMode="auto">
            <a:xfrm>
              <a:off x="4860032" y="5314189"/>
              <a:ext cx="809323" cy="137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l-GR" sz="6600" i="1">
                  <a:latin typeface="Times New Roman" pitchFamily="18" charset="0"/>
                  <a:cs typeface="Times New Roman" pitchFamily="18" charset="0"/>
                </a:rPr>
                <a:t>μ</a:t>
              </a:r>
              <a:endParaRPr lang="ru-RU" sz="3200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Тематика курсов программы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50825" y="1600200"/>
            <a:ext cx="864235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Параллельное программирования и высокопроизводительные вычисления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Обработка сигналов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Сетевые технологии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Современные СУБД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Мультиагентные</a:t>
            </a:r>
            <a:r>
              <a:rPr lang="ru-RU" dirty="0" smtClean="0"/>
              <a:t> технологии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Обработка изображений и машинное зрение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Управление программными и исследовательскими проектами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ru-RU" smtClean="0"/>
              <a:t>Генезис кафедры (неформально)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313" y="3260725"/>
            <a:ext cx="2447925" cy="1152525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539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/>
              <a:t>1993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/>
              <a:t>Кафедра информатики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1943100" y="2054225"/>
            <a:ext cx="2449513" cy="86995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539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/>
              <a:t>Кафедра МО ЭВМ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4860032" y="2054357"/>
            <a:ext cx="2448272" cy="870587"/>
          </a:xfrm>
          <a:prstGeom prst="rect">
            <a:avLst/>
          </a:prstGeom>
          <a:gradFill>
            <a:gsLst>
              <a:gs pos="0">
                <a:schemeClr val="bg1"/>
              </a:gs>
              <a:gs pos="7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53975">
            <a:solidFill>
              <a:schemeClr val="bg1">
                <a:lumMod val="50000"/>
              </a:schemeClr>
            </a:solidFill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i="1" dirty="0"/>
              <a:t>Лаб. системного программирования ВЦ СПбГУ</a:t>
            </a:r>
            <a:endParaRPr lang="ru-RU" i="1" dirty="0"/>
          </a:p>
        </p:txBody>
      </p:sp>
      <p:sp>
        <p:nvSpPr>
          <p:cNvPr id="8" name="Rectangle 7"/>
          <p:cNvSpPr/>
          <p:nvPr/>
        </p:nvSpPr>
        <p:spPr>
          <a:xfrm>
            <a:off x="3419475" y="3282950"/>
            <a:ext cx="2447925" cy="1152525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539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/>
              <a:t>1994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/>
              <a:t>Кафедра системного программирования</a:t>
            </a:r>
          </a:p>
        </p:txBody>
      </p:sp>
      <p:cxnSp>
        <p:nvCxnSpPr>
          <p:cNvPr id="10" name="Straight Arrow Connector 9"/>
          <p:cNvCxnSpPr>
            <a:stCxn id="6" idx="3"/>
            <a:endCxn id="8" idx="0"/>
          </p:cNvCxnSpPr>
          <p:nvPr/>
        </p:nvCxnSpPr>
        <p:spPr>
          <a:xfrm>
            <a:off x="4392613" y="2489200"/>
            <a:ext cx="250825" cy="79375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0" idx="1"/>
            <a:endCxn id="8" idx="0"/>
          </p:cNvCxnSpPr>
          <p:nvPr/>
        </p:nvCxnSpPr>
        <p:spPr>
          <a:xfrm flipH="1">
            <a:off x="4643438" y="2489200"/>
            <a:ext cx="215900" cy="79375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860032" y="1052736"/>
            <a:ext cx="2448272" cy="792088"/>
          </a:xfrm>
          <a:prstGeom prst="rect">
            <a:avLst/>
          </a:prstGeom>
          <a:gradFill>
            <a:gsLst>
              <a:gs pos="0">
                <a:schemeClr val="bg1"/>
              </a:gs>
              <a:gs pos="7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53975">
            <a:solidFill>
              <a:schemeClr val="bg1">
                <a:lumMod val="50000"/>
              </a:schemeClr>
            </a:solidFill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i="1" dirty="0"/>
              <a:t>Лаб. методов вычислений НИИММ</a:t>
            </a:r>
            <a:endParaRPr lang="ru-RU" i="1" dirty="0"/>
          </a:p>
        </p:txBody>
      </p:sp>
      <p:sp>
        <p:nvSpPr>
          <p:cNvPr id="21" name="Rectangle 20"/>
          <p:cNvSpPr/>
          <p:nvPr/>
        </p:nvSpPr>
        <p:spPr>
          <a:xfrm>
            <a:off x="4991100" y="4878388"/>
            <a:ext cx="2449513" cy="1152525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539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/>
              <a:t>2002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/>
              <a:t>К</a:t>
            </a:r>
            <a:r>
              <a:rPr lang="ru-RU" dirty="0"/>
              <a:t>афедра параллельных алгоритмов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15063" y="3284538"/>
            <a:ext cx="2449512" cy="1152525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539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/>
              <a:t>2002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/>
              <a:t>К</a:t>
            </a:r>
            <a:r>
              <a:rPr lang="ru-RU" dirty="0"/>
              <a:t>афедра вычислительной математики</a:t>
            </a:r>
          </a:p>
        </p:txBody>
      </p:sp>
      <p:cxnSp>
        <p:nvCxnSpPr>
          <p:cNvPr id="33" name="Elbow Connector 32"/>
          <p:cNvCxnSpPr>
            <a:stCxn id="0" idx="3"/>
            <a:endCxn id="21" idx="3"/>
          </p:cNvCxnSpPr>
          <p:nvPr/>
        </p:nvCxnSpPr>
        <p:spPr>
          <a:xfrm>
            <a:off x="7308850" y="1449388"/>
            <a:ext cx="131763" cy="4005262"/>
          </a:xfrm>
          <a:prstGeom prst="bentConnector3">
            <a:avLst>
              <a:gd name="adj1" fmla="val 1166715"/>
            </a:avLst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2"/>
            <a:endCxn id="21" idx="0"/>
          </p:cNvCxnSpPr>
          <p:nvPr/>
        </p:nvCxnSpPr>
        <p:spPr>
          <a:xfrm>
            <a:off x="4643438" y="4435475"/>
            <a:ext cx="1571625" cy="442913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763713" y="4868863"/>
            <a:ext cx="2447925" cy="1152525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539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/>
              <a:t>2013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/>
              <a:t>К</a:t>
            </a:r>
            <a:r>
              <a:rPr lang="ru-RU" dirty="0"/>
              <a:t>афедра информационно-аналитических систем</a:t>
            </a:r>
          </a:p>
        </p:txBody>
      </p:sp>
      <p:cxnSp>
        <p:nvCxnSpPr>
          <p:cNvPr id="42" name="Straight Arrow Connector 41"/>
          <p:cNvCxnSpPr>
            <a:stCxn id="22" idx="2"/>
            <a:endCxn id="21" idx="0"/>
          </p:cNvCxnSpPr>
          <p:nvPr/>
        </p:nvCxnSpPr>
        <p:spPr>
          <a:xfrm flipH="1">
            <a:off x="6215063" y="4437063"/>
            <a:ext cx="1225550" cy="44132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" idx="2"/>
            <a:endCxn id="39" idx="0"/>
          </p:cNvCxnSpPr>
          <p:nvPr/>
        </p:nvCxnSpPr>
        <p:spPr>
          <a:xfrm>
            <a:off x="1692275" y="4413250"/>
            <a:ext cx="1295400" cy="455613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8" idx="2"/>
            <a:endCxn id="39" idx="0"/>
          </p:cNvCxnSpPr>
          <p:nvPr/>
        </p:nvCxnSpPr>
        <p:spPr>
          <a:xfrm flipH="1">
            <a:off x="2987675" y="4435475"/>
            <a:ext cx="1655763" cy="4333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979712" y="1052736"/>
            <a:ext cx="2448272" cy="792088"/>
          </a:xfrm>
          <a:prstGeom prst="rect">
            <a:avLst/>
          </a:prstGeom>
          <a:gradFill>
            <a:gsLst>
              <a:gs pos="0">
                <a:schemeClr val="bg1"/>
              </a:gs>
              <a:gs pos="7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53975">
            <a:solidFill>
              <a:schemeClr val="bg1">
                <a:lumMod val="50000"/>
              </a:schemeClr>
            </a:solidFill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i="1" dirty="0"/>
              <a:t>Лаб. Исследования операций НИИММ</a:t>
            </a:r>
            <a:endParaRPr lang="ru-RU" i="1" dirty="0"/>
          </a:p>
        </p:txBody>
      </p:sp>
      <p:cxnSp>
        <p:nvCxnSpPr>
          <p:cNvPr id="54" name="Elbow Connector 53"/>
          <p:cNvCxnSpPr>
            <a:stCxn id="0" idx="1"/>
            <a:endCxn id="39" idx="1"/>
          </p:cNvCxnSpPr>
          <p:nvPr/>
        </p:nvCxnSpPr>
        <p:spPr>
          <a:xfrm rot="10800000" flipV="1">
            <a:off x="1763713" y="1449388"/>
            <a:ext cx="215900" cy="3995737"/>
          </a:xfrm>
          <a:prstGeom prst="bentConnector3">
            <a:avLst>
              <a:gd name="adj1" fmla="val 788921"/>
            </a:avLst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6" idx="1"/>
            <a:endCxn id="4" idx="0"/>
          </p:cNvCxnSpPr>
          <p:nvPr/>
        </p:nvCxnSpPr>
        <p:spPr>
          <a:xfrm flipH="1">
            <a:off x="1692275" y="2489200"/>
            <a:ext cx="250825" cy="77152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207</TotalTime>
  <Words>639</Words>
  <Application>Microsoft Office PowerPoint</Application>
  <PresentationFormat>On-screen Show (4:3)</PresentationFormat>
  <Paragraphs>193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Unicode MS</vt:lpstr>
      <vt:lpstr>Times New Roman</vt:lpstr>
      <vt:lpstr>Calibri</vt:lpstr>
      <vt:lpstr>Wingdings</vt:lpstr>
      <vt:lpstr>Тема Office</vt:lpstr>
      <vt:lpstr>Slide 1</vt:lpstr>
      <vt:lpstr>Профили подготовки</vt:lpstr>
      <vt:lpstr>Задействованы кафедры</vt:lpstr>
      <vt:lpstr>Условия поступления</vt:lpstr>
      <vt:lpstr>Кафедра системного программирования</vt:lpstr>
      <vt:lpstr>Исследования</vt:lpstr>
      <vt:lpstr>Генезис программы</vt:lpstr>
      <vt:lpstr>Тематика курсов программы</vt:lpstr>
      <vt:lpstr>Генезис кафедры (неформально)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Спасибо.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dluciv</dc:creator>
  <cp:lastModifiedBy>Drougova </cp:lastModifiedBy>
  <cp:revision>31</cp:revision>
  <cp:lastPrinted>1601-01-01T00:00:00Z</cp:lastPrinted>
  <dcterms:created xsi:type="dcterms:W3CDTF">1601-01-01T00:00:00Z</dcterms:created>
  <dcterms:modified xsi:type="dcterms:W3CDTF">2014-05-07T07:46:14Z</dcterms:modified>
</cp:coreProperties>
</file>